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3" r:id="rId1"/>
  </p:sldMasterIdLst>
  <p:notesMasterIdLst>
    <p:notesMasterId r:id="rId40"/>
  </p:notesMasterIdLst>
  <p:sldIdLst>
    <p:sldId id="256" r:id="rId2"/>
    <p:sldId id="258" r:id="rId3"/>
    <p:sldId id="259" r:id="rId4"/>
    <p:sldId id="260" r:id="rId5"/>
    <p:sldId id="261" r:id="rId6"/>
    <p:sldId id="262" r:id="rId7"/>
    <p:sldId id="265" r:id="rId8"/>
    <p:sldId id="266" r:id="rId9"/>
    <p:sldId id="267" r:id="rId10"/>
    <p:sldId id="269" r:id="rId11"/>
    <p:sldId id="291" r:id="rId12"/>
    <p:sldId id="292" r:id="rId13"/>
    <p:sldId id="293" r:id="rId14"/>
    <p:sldId id="294" r:id="rId15"/>
    <p:sldId id="270" r:id="rId16"/>
    <p:sldId id="271" r:id="rId17"/>
    <p:sldId id="283" r:id="rId18"/>
    <p:sldId id="284" r:id="rId19"/>
    <p:sldId id="285" r:id="rId20"/>
    <p:sldId id="286" r:id="rId21"/>
    <p:sldId id="287" r:id="rId22"/>
    <p:sldId id="290" r:id="rId23"/>
    <p:sldId id="288" r:id="rId24"/>
    <p:sldId id="277" r:id="rId25"/>
    <p:sldId id="278" r:id="rId26"/>
    <p:sldId id="279" r:id="rId27"/>
    <p:sldId id="263" r:id="rId28"/>
    <p:sldId id="264" r:id="rId29"/>
    <p:sldId id="268" r:id="rId30"/>
    <p:sldId id="272" r:id="rId31"/>
    <p:sldId id="273" r:id="rId32"/>
    <p:sldId id="274" r:id="rId33"/>
    <p:sldId id="276" r:id="rId34"/>
    <p:sldId id="275" r:id="rId35"/>
    <p:sldId id="295" r:id="rId36"/>
    <p:sldId id="280" r:id="rId37"/>
    <p:sldId id="281" r:id="rId38"/>
    <p:sldId id="282"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15" autoAdjust="0"/>
  </p:normalViewPr>
  <p:slideViewPr>
    <p:cSldViewPr>
      <p:cViewPr varScale="1">
        <p:scale>
          <a:sx n="109" d="100"/>
          <a:sy n="109" d="100"/>
        </p:scale>
        <p:origin x="420" y="102"/>
      </p:cViewPr>
      <p:guideLst>
        <p:guide orient="horz" pos="2160"/>
        <p:guide pos="2880"/>
      </p:guideLst>
    </p:cSldViewPr>
  </p:slideViewPr>
  <p:outlineViewPr>
    <p:cViewPr>
      <p:scale>
        <a:sx n="33" d="100"/>
        <a:sy n="33" d="100"/>
      </p:scale>
      <p:origin x="54" y="5304"/>
    </p:cViewPr>
  </p:outlineViewPr>
  <p:notesTextViewPr>
    <p:cViewPr>
      <p:scale>
        <a:sx n="100" d="100"/>
        <a:sy n="100" d="100"/>
      </p:scale>
      <p:origin x="0" y="0"/>
    </p:cViewPr>
  </p:notesTextViewPr>
  <p:sorterViewPr>
    <p:cViewPr>
      <p:scale>
        <a:sx n="100" d="100"/>
        <a:sy n="100" d="100"/>
      </p:scale>
      <p:origin x="0" y="-5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EFA3D8-A8F4-4D9A-A503-CA07F69286A7}" type="datetimeFigureOut">
              <a:rPr lang="el-GR" smtClean="0"/>
              <a:t>9/1/2020</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516708-2F4F-4732-9735-F5D7B98A911E}" type="slidenum">
              <a:rPr lang="el-GR" smtClean="0"/>
              <a:t>‹#›</a:t>
            </a:fld>
            <a:endParaRPr lang="el-GR"/>
          </a:p>
        </p:txBody>
      </p:sp>
    </p:spTree>
    <p:extLst>
      <p:ext uri="{BB962C8B-B14F-4D97-AF65-F5344CB8AC3E}">
        <p14:creationId xmlns:p14="http://schemas.microsoft.com/office/powerpoint/2010/main" val="64053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D3CF72A4-9970-4B55-AB3B-53D6828FDEDA}" type="datetime1">
              <a:rPr lang="el-GR" smtClean="0"/>
              <a:t>9/1/2020</a:t>
            </a:fld>
            <a:endParaRPr lang="el-GR"/>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l-GR" smtClean="0"/>
              <a:t>Ινστιτούτο Εκπαιδευτικής Πολιτικής</a:t>
            </a:r>
            <a:endParaRPr lang="el-G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3DF53439-851E-44AD-84B1-B6BFC3D0C743}" type="slidenum">
              <a:rPr lang="el-GR" smtClean="0"/>
              <a:t>‹#›</a:t>
            </a:fld>
            <a:endParaRPr lang="el-GR"/>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168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CD0770C-D20F-45C1-A33A-B5576D4F2197}" type="datetime1">
              <a:rPr lang="el-GR" smtClean="0"/>
              <a:t>9/1/2020</a:t>
            </a:fld>
            <a:endParaRPr lang="el-GR"/>
          </a:p>
        </p:txBody>
      </p:sp>
      <p:sp>
        <p:nvSpPr>
          <p:cNvPr id="5" name="Footer Placeholder 4"/>
          <p:cNvSpPr>
            <a:spLocks noGrp="1"/>
          </p:cNvSpPr>
          <p:nvPr>
            <p:ph type="ftr" sz="quarter" idx="11"/>
          </p:nvPr>
        </p:nvSpPr>
        <p:spPr/>
        <p:txBody>
          <a:bodyPr/>
          <a:lstStyle/>
          <a:p>
            <a:r>
              <a:rPr lang="el-GR" smtClean="0"/>
              <a:t>Ινστιτούτο Εκπαιδευτικής Πολιτικής</a:t>
            </a:r>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extLst>
      <p:ext uri="{BB962C8B-B14F-4D97-AF65-F5344CB8AC3E}">
        <p14:creationId xmlns:p14="http://schemas.microsoft.com/office/powerpoint/2010/main" val="312954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5D20A09-6514-40D1-8207-B700AB6E7EF3}" type="datetime1">
              <a:rPr lang="el-GR" smtClean="0"/>
              <a:t>9/1/2020</a:t>
            </a:fld>
            <a:endParaRPr lang="el-GR"/>
          </a:p>
        </p:txBody>
      </p:sp>
      <p:sp>
        <p:nvSpPr>
          <p:cNvPr id="5" name="Footer Placeholder 4"/>
          <p:cNvSpPr>
            <a:spLocks noGrp="1"/>
          </p:cNvSpPr>
          <p:nvPr>
            <p:ph type="ftr" sz="quarter" idx="11"/>
          </p:nvPr>
        </p:nvSpPr>
        <p:spPr/>
        <p:txBody>
          <a:bodyPr/>
          <a:lstStyle/>
          <a:p>
            <a:r>
              <a:rPr lang="el-GR" smtClean="0"/>
              <a:t>Ινστιτούτο Εκπαιδευτικής Πολιτικής</a:t>
            </a:r>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extLst>
      <p:ext uri="{BB962C8B-B14F-4D97-AF65-F5344CB8AC3E}">
        <p14:creationId xmlns:p14="http://schemas.microsoft.com/office/powerpoint/2010/main" val="3496606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037A391-BF65-4348-9FFA-329D0CB74F7B}" type="datetime1">
              <a:rPr lang="el-GR" smtClean="0"/>
              <a:t>9/1/2020</a:t>
            </a:fld>
            <a:endParaRPr lang="el-GR"/>
          </a:p>
        </p:txBody>
      </p:sp>
      <p:sp>
        <p:nvSpPr>
          <p:cNvPr id="5" name="Footer Placeholder 4"/>
          <p:cNvSpPr>
            <a:spLocks noGrp="1"/>
          </p:cNvSpPr>
          <p:nvPr>
            <p:ph type="ftr" sz="quarter" idx="11"/>
          </p:nvPr>
        </p:nvSpPr>
        <p:spPr/>
        <p:txBody>
          <a:bodyPr/>
          <a:lstStyle/>
          <a:p>
            <a:r>
              <a:rPr lang="el-GR" smtClean="0"/>
              <a:t>Ινστιτούτο Εκπαιδευτικής Πολιτικής</a:t>
            </a:r>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extLst>
      <p:ext uri="{BB962C8B-B14F-4D97-AF65-F5344CB8AC3E}">
        <p14:creationId xmlns:p14="http://schemas.microsoft.com/office/powerpoint/2010/main" val="2160691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accent1"/>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B4A2ED91-6004-4442-93A7-9F9EC41FB139}" type="datetime1">
              <a:rPr lang="el-GR" smtClean="0"/>
              <a:t>9/1/2020</a:t>
            </a:fld>
            <a:endParaRPr lang="el-GR"/>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l-GR" smtClean="0"/>
              <a:t>Ινστιτούτο Εκπαιδευτικής Πολιτικής</a:t>
            </a:r>
            <a:endParaRPr lang="el-G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3DF53439-851E-44AD-84B1-B6BFC3D0C743}" type="slidenum">
              <a:rPr lang="el-GR" smtClean="0"/>
              <a:t>‹#›</a:t>
            </a:fld>
            <a:endParaRPr lang="el-GR"/>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4650996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smtClean="0"/>
              <a:t>Στυλ κύριου τίτλου</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F2B86DED-D2C9-4B44-BAC3-A3E501C03EE9}" type="datetime1">
              <a:rPr lang="el-GR" smtClean="0"/>
              <a:t>9/1/2020</a:t>
            </a:fld>
            <a:endParaRPr lang="el-GR"/>
          </a:p>
        </p:txBody>
      </p:sp>
      <p:sp>
        <p:nvSpPr>
          <p:cNvPr id="6" name="Footer Placeholder 5"/>
          <p:cNvSpPr>
            <a:spLocks noGrp="1"/>
          </p:cNvSpPr>
          <p:nvPr>
            <p:ph type="ftr" sz="quarter" idx="11"/>
          </p:nvPr>
        </p:nvSpPr>
        <p:spPr/>
        <p:txBody>
          <a:bodyPr/>
          <a:lstStyle/>
          <a:p>
            <a:r>
              <a:rPr lang="el-GR" smtClean="0"/>
              <a:t>Ινστιτούτο Εκπαιδευτικής Πολιτικής</a:t>
            </a:r>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extLst>
      <p:ext uri="{BB962C8B-B14F-4D97-AF65-F5344CB8AC3E}">
        <p14:creationId xmlns:p14="http://schemas.microsoft.com/office/powerpoint/2010/main" val="4249270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A538D219-F112-424D-9F27-2CA70DAB63DC}" type="datetime1">
              <a:rPr lang="el-GR" smtClean="0"/>
              <a:t>9/1/2020</a:t>
            </a:fld>
            <a:endParaRPr lang="el-GR"/>
          </a:p>
        </p:txBody>
      </p:sp>
      <p:sp>
        <p:nvSpPr>
          <p:cNvPr id="8" name="Footer Placeholder 7"/>
          <p:cNvSpPr>
            <a:spLocks noGrp="1"/>
          </p:cNvSpPr>
          <p:nvPr>
            <p:ph type="ftr" sz="quarter" idx="11"/>
          </p:nvPr>
        </p:nvSpPr>
        <p:spPr/>
        <p:txBody>
          <a:bodyPr/>
          <a:lstStyle/>
          <a:p>
            <a:r>
              <a:rPr lang="el-GR" smtClean="0"/>
              <a:t>Ινστιτούτο Εκπαιδευτικής Πολιτικής</a:t>
            </a:r>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t>‹#›</a:t>
            </a:fld>
            <a:endParaRPr lang="el-GR"/>
          </a:p>
        </p:txBody>
      </p:sp>
    </p:spTree>
    <p:extLst>
      <p:ext uri="{BB962C8B-B14F-4D97-AF65-F5344CB8AC3E}">
        <p14:creationId xmlns:p14="http://schemas.microsoft.com/office/powerpoint/2010/main" val="202983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FDD7B32-C3AA-46A0-82C6-BE6E7E0A431B}" type="datetime1">
              <a:rPr lang="el-GR" smtClean="0"/>
              <a:t>9/1/2020</a:t>
            </a:fld>
            <a:endParaRPr lang="el-GR"/>
          </a:p>
        </p:txBody>
      </p:sp>
      <p:sp>
        <p:nvSpPr>
          <p:cNvPr id="4" name="Footer Placeholder 3"/>
          <p:cNvSpPr>
            <a:spLocks noGrp="1"/>
          </p:cNvSpPr>
          <p:nvPr>
            <p:ph type="ftr" sz="quarter" idx="11"/>
          </p:nvPr>
        </p:nvSpPr>
        <p:spPr/>
        <p:txBody>
          <a:bodyPr/>
          <a:lstStyle/>
          <a:p>
            <a:r>
              <a:rPr lang="el-GR" smtClean="0"/>
              <a:t>Ινστιτούτο Εκπαιδευτικής Πολιτικής</a:t>
            </a:r>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t>‹#›</a:t>
            </a:fld>
            <a:endParaRPr lang="el-GR"/>
          </a:p>
        </p:txBody>
      </p:sp>
    </p:spTree>
    <p:extLst>
      <p:ext uri="{BB962C8B-B14F-4D97-AF65-F5344CB8AC3E}">
        <p14:creationId xmlns:p14="http://schemas.microsoft.com/office/powerpoint/2010/main" val="884759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8152EA-7F07-4D71-BEBB-59E267668836}" type="datetime1">
              <a:rPr lang="el-GR" smtClean="0"/>
              <a:t>9/1/2020</a:t>
            </a:fld>
            <a:endParaRPr lang="el-GR"/>
          </a:p>
        </p:txBody>
      </p:sp>
      <p:sp>
        <p:nvSpPr>
          <p:cNvPr id="3" name="Footer Placeholder 2"/>
          <p:cNvSpPr>
            <a:spLocks noGrp="1"/>
          </p:cNvSpPr>
          <p:nvPr>
            <p:ph type="ftr" sz="quarter" idx="11"/>
          </p:nvPr>
        </p:nvSpPr>
        <p:spPr/>
        <p:txBody>
          <a:bodyPr/>
          <a:lstStyle/>
          <a:p>
            <a:r>
              <a:rPr lang="el-GR" smtClean="0"/>
              <a:t>Ινστιτούτο Εκπαιδευτικής Πολιτικής</a:t>
            </a:r>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t>‹#›</a:t>
            </a:fld>
            <a:endParaRPr lang="el-GR"/>
          </a:p>
        </p:txBody>
      </p:sp>
    </p:spTree>
    <p:extLst>
      <p:ext uri="{BB962C8B-B14F-4D97-AF65-F5344CB8AC3E}">
        <p14:creationId xmlns:p14="http://schemas.microsoft.com/office/powerpoint/2010/main" val="2388049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5C5C4D31-1A78-476B-9D84-FEF2D8C652F7}" type="datetime1">
              <a:rPr lang="el-GR" smtClean="0"/>
              <a:t>9/1/2020</a:t>
            </a:fld>
            <a:endParaRPr lang="el-G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r>
              <a:rPr lang="el-GR" smtClean="0"/>
              <a:t>Ινστιτούτο Εκπαιδευτικής Πολιτικής</a:t>
            </a:r>
            <a:endParaRPr lang="el-G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3DF53439-851E-44AD-84B1-B6BFC3D0C743}" type="slidenum">
              <a:rPr lang="el-GR" smtClean="0"/>
              <a:t>‹#›</a:t>
            </a:fld>
            <a:endParaRPr lang="el-G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2430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D0031DF-801C-418D-97C8-7F13D0CBF5F7}" type="datetime1">
              <a:rPr lang="el-GR" smtClean="0"/>
              <a:t>9/1/2020</a:t>
            </a:fld>
            <a:endParaRPr lang="el-G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3DF53439-851E-44AD-84B1-B6BFC3D0C743}" type="slidenum">
              <a:rPr lang="el-GR" smtClean="0"/>
              <a:t>‹#›</a:t>
            </a:fld>
            <a:endParaRPr lang="el-G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83333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B968D1A6-373E-4A7F-A5B9-BE5788C2C6E3}" type="datetime1">
              <a:rPr lang="el-GR" smtClean="0"/>
              <a:t>9/1/2020</a:t>
            </a:fld>
            <a:endParaRPr lang="el-GR"/>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r>
              <a:rPr lang="el-GR" smtClean="0"/>
              <a:t>Ινστιτούτο Εκπαιδευτικής Πολιτικής</a:t>
            </a:r>
            <a:endParaRPr lang="el-G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3DF53439-851E-44AD-84B1-B6BFC3D0C743}" type="slidenum">
              <a:rPr lang="el-GR" smtClean="0"/>
              <a:t>‹#›</a:t>
            </a:fld>
            <a:endParaRPr lang="el-GR"/>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46157581"/>
      </p:ext>
    </p:extLst>
  </p:cSld>
  <p:clrMap bg1="lt1" tx1="dk1" bg2="lt2" tx2="dk2" accent1="accent1" accent2="accent2" accent3="accent3" accent4="accent4" accent5="accent5" accent6="accent6" hlink="hlink" folHlink="folHlink"/>
  <p:sldLayoutIdLst>
    <p:sldLayoutId id="2147484384" r:id="rId1"/>
    <p:sldLayoutId id="2147484385" r:id="rId2"/>
    <p:sldLayoutId id="2147484386" r:id="rId3"/>
    <p:sldLayoutId id="2147484387" r:id="rId4"/>
    <p:sldLayoutId id="2147484388" r:id="rId5"/>
    <p:sldLayoutId id="2147484389" r:id="rId6"/>
    <p:sldLayoutId id="2147484390" r:id="rId7"/>
    <p:sldLayoutId id="2147484391" r:id="rId8"/>
    <p:sldLayoutId id="2147484392" r:id="rId9"/>
    <p:sldLayoutId id="2147484393" r:id="rId10"/>
    <p:sldLayoutId id="2147484394" r:id="rId11"/>
  </p:sldLayoutIdLst>
  <p:hf sldNum="0" hdr="0" dt="0"/>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llid.schools.ac.cy/archeia/ypostiriktiko_yliko/katalogos_ergaleion_katanoisis_paragogis_graptou_proforikou_logou_ellinika_dde.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p.edu.gr/el/humanities-yliko/yliko-gia-g-lykeiou-2" TargetMode="External"/><Relationship Id="rId2" Type="http://schemas.openxmlformats.org/officeDocument/2006/relationships/hyperlink" Target="http://www.iep.edu.gr/el/humanities-yliko/yliko-gia-g-lykeiou"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5473547"/>
            <a:ext cx="4680520" cy="578501"/>
          </a:xfrm>
          <a:prstGeom prst="rect">
            <a:avLst/>
          </a:prstGeom>
          <a:noFill/>
          <a:ln>
            <a:noFill/>
          </a:ln>
        </p:spPr>
      </p:pic>
      <p:sp>
        <p:nvSpPr>
          <p:cNvPr id="2" name="Τίτλος 1"/>
          <p:cNvSpPr>
            <a:spLocks noGrp="1"/>
          </p:cNvSpPr>
          <p:nvPr>
            <p:ph type="ctrTitle"/>
          </p:nvPr>
        </p:nvSpPr>
        <p:spPr/>
        <p:txBody>
          <a:bodyPr>
            <a:normAutofit fontScale="90000"/>
          </a:bodyPr>
          <a:lstStyle/>
          <a:p>
            <a:r>
              <a:rPr lang="el-GR" sz="3600" dirty="0" smtClean="0"/>
              <a:t>Η </a:t>
            </a:r>
            <a:r>
              <a:rPr lang="el-GR" sz="3600" dirty="0" err="1" smtClean="0"/>
              <a:t>αξιολογηση</a:t>
            </a:r>
            <a:r>
              <a:rPr lang="el-GR" sz="3600" dirty="0" smtClean="0"/>
              <a:t> της </a:t>
            </a:r>
            <a:r>
              <a:rPr lang="el-GR" sz="3600" dirty="0" err="1" smtClean="0"/>
              <a:t>επιδοσης</a:t>
            </a:r>
            <a:r>
              <a:rPr lang="el-GR" sz="3600" dirty="0" smtClean="0"/>
              <a:t> των </a:t>
            </a:r>
            <a:r>
              <a:rPr lang="el-GR" sz="3600" dirty="0" err="1" smtClean="0"/>
              <a:t>μαθητων</a:t>
            </a:r>
            <a:r>
              <a:rPr lang="el-GR" sz="3600" dirty="0" smtClean="0"/>
              <a:t> και </a:t>
            </a:r>
            <a:r>
              <a:rPr lang="el-GR" sz="3600" dirty="0" err="1" smtClean="0"/>
              <a:t>μαθητριων</a:t>
            </a:r>
            <a:r>
              <a:rPr lang="el-GR" sz="3600" dirty="0" smtClean="0"/>
              <a:t> στο </a:t>
            </a:r>
            <a:r>
              <a:rPr lang="el-GR" sz="3600" dirty="0" err="1" smtClean="0"/>
              <a:t>μαθημα</a:t>
            </a:r>
            <a:r>
              <a:rPr lang="el-GR" sz="3600" dirty="0" smtClean="0"/>
              <a:t> της «</a:t>
            </a:r>
            <a:r>
              <a:rPr lang="el-GR" sz="3600" dirty="0" err="1" smtClean="0"/>
              <a:t>Νεοελληνικης</a:t>
            </a:r>
            <a:r>
              <a:rPr lang="el-GR" sz="3600" dirty="0" smtClean="0"/>
              <a:t> </a:t>
            </a:r>
            <a:r>
              <a:rPr lang="el-GR" sz="3600" dirty="0" err="1" smtClean="0"/>
              <a:t>Γλωσσας</a:t>
            </a:r>
            <a:r>
              <a:rPr lang="el-GR" sz="3600" dirty="0" smtClean="0"/>
              <a:t> και </a:t>
            </a:r>
            <a:r>
              <a:rPr lang="el-GR" sz="3600" dirty="0" err="1" smtClean="0"/>
              <a:t>Λογοτεχνιας</a:t>
            </a:r>
            <a:r>
              <a:rPr lang="el-GR" sz="3600" dirty="0" smtClean="0"/>
              <a:t>» Γ΄ </a:t>
            </a:r>
            <a:r>
              <a:rPr lang="el-GR" sz="3600" dirty="0" err="1" smtClean="0"/>
              <a:t>Λυκειου</a:t>
            </a:r>
            <a:endParaRPr lang="el-GR" sz="3600" dirty="0"/>
          </a:p>
        </p:txBody>
      </p:sp>
      <p:sp>
        <p:nvSpPr>
          <p:cNvPr id="3" name="Υπότιτλος 2"/>
          <p:cNvSpPr>
            <a:spLocks noGrp="1"/>
          </p:cNvSpPr>
          <p:nvPr>
            <p:ph type="subTitle" idx="1"/>
          </p:nvPr>
        </p:nvSpPr>
        <p:spPr/>
        <p:txBody>
          <a:bodyPr>
            <a:normAutofit fontScale="85000" lnSpcReduction="10000"/>
          </a:bodyPr>
          <a:lstStyle/>
          <a:p>
            <a:r>
              <a:rPr lang="el-GR" sz="2800" dirty="0" smtClean="0"/>
              <a:t>Μονάδα Ανθρωπιστικών Επιστημών και Φιλολογίας - Ι.Ε.Π. </a:t>
            </a:r>
            <a:endParaRPr lang="el-GR" sz="2800"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dirty="0"/>
          </a:p>
        </p:txBody>
      </p:sp>
    </p:spTree>
    <p:extLst>
      <p:ext uri="{BB962C8B-B14F-4D97-AF65-F5344CB8AC3E}">
        <p14:creationId xmlns:p14="http://schemas.microsoft.com/office/powerpoint/2010/main" val="31462883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Γενικά για το Β΄ θέμα</a:t>
            </a:r>
            <a:endParaRPr lang="el-GR" dirty="0"/>
          </a:p>
        </p:txBody>
      </p:sp>
      <p:sp>
        <p:nvSpPr>
          <p:cNvPr id="3" name="Θέση περιεχομένου 2"/>
          <p:cNvSpPr>
            <a:spLocks noGrp="1"/>
          </p:cNvSpPr>
          <p:nvPr>
            <p:ph idx="1"/>
          </p:nvPr>
        </p:nvSpPr>
        <p:spPr/>
        <p:txBody>
          <a:bodyPr>
            <a:normAutofit/>
          </a:bodyPr>
          <a:lstStyle/>
          <a:p>
            <a:r>
              <a:rPr lang="el-GR" dirty="0" smtClean="0"/>
              <a:t>«Με </a:t>
            </a:r>
            <a:r>
              <a:rPr lang="el-GR" dirty="0"/>
              <a:t>τα ερωτήματα που περιέχονται στο δεύτερο θέμα οι μαθητές και οι μαθήτριες καλούνται να εντοπίσουν, να συσχετίσουν, να ερμηνεύσουν ή και να αξιολογήσουν  </a:t>
            </a:r>
            <a:r>
              <a:rPr lang="el-GR" dirty="0" err="1"/>
              <a:t>κειμενικούς</a:t>
            </a:r>
            <a:r>
              <a:rPr lang="el-GR" dirty="0"/>
              <a:t> δείκτες, στοιχεία του κειμένου (</a:t>
            </a:r>
            <a:r>
              <a:rPr lang="el-GR" dirty="0" smtClean="0"/>
              <a:t>περιεχόμενο- νόημα</a:t>
            </a:r>
            <a:r>
              <a:rPr lang="el-GR" dirty="0"/>
              <a:t>, δομή και ύφος/γλώσσα), στη μεταξύ τους συνάφεια και στη σχέση τους με το περικείμενο (εισαγωγικό σημείωμα του κειμένου, τίτλο, συγγραφέα, χρόνο έκδοσης κ.λπ.), την επικοινωνιακή περίσταση και το συγκείμενο του/της συγγραφέα και του/της αναγνώστη/τριας.  (βλ. Διδακτικά εργαλεία σελ.20-24</a:t>
            </a:r>
            <a:r>
              <a:rPr lang="el-GR" dirty="0" smtClean="0"/>
              <a:t>)». </a:t>
            </a: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3586876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defRPr/>
            </a:pPr>
            <a:r>
              <a:rPr lang="el-GR" sz="2700" dirty="0"/>
              <a:t>ΚΕΙΜΕΝΟ</a:t>
            </a:r>
          </a:p>
        </p:txBody>
      </p:sp>
      <p:sp>
        <p:nvSpPr>
          <p:cNvPr id="29699" name="Rectangle 3"/>
          <p:cNvSpPr>
            <a:spLocks noGrp="1" noChangeArrowheads="1"/>
          </p:cNvSpPr>
          <p:nvPr>
            <p:ph idx="1"/>
          </p:nvPr>
        </p:nvSpPr>
        <p:spPr>
          <a:xfrm>
            <a:off x="628650" y="1948295"/>
            <a:ext cx="7886700" cy="3541677"/>
          </a:xfrm>
        </p:spPr>
        <p:txBody>
          <a:bodyPr/>
          <a:lstStyle/>
          <a:p>
            <a:pPr>
              <a:buNone/>
              <a:defRPr/>
            </a:pPr>
            <a:r>
              <a:rPr lang="el-GR" sz="1350" dirty="0" smtClean="0"/>
              <a:t>Περιγραφή									Ερμηνεία </a:t>
            </a:r>
            <a:endParaRPr lang="el-GR" sz="1350" dirty="0"/>
          </a:p>
          <a:p>
            <a:pPr>
              <a:buFont typeface="Wingdings" pitchFamily="2" charset="2"/>
              <a:buNone/>
              <a:defRPr/>
            </a:pPr>
            <a:endParaRPr lang="el-GR" sz="1350" dirty="0"/>
          </a:p>
        </p:txBody>
      </p:sp>
      <p:sp>
        <p:nvSpPr>
          <p:cNvPr id="2" name="Θέση υποσέλιδου 1"/>
          <p:cNvSpPr>
            <a:spLocks noGrp="1"/>
          </p:cNvSpPr>
          <p:nvPr>
            <p:ph type="ftr" sz="quarter" idx="11"/>
          </p:nvPr>
        </p:nvSpPr>
        <p:spPr/>
        <p:txBody>
          <a:bodyPr/>
          <a:lstStyle/>
          <a:p>
            <a:r>
              <a:rPr lang="el-GR" smtClean="0"/>
              <a:t>Ινστιτούτο Εκπαιδευτικής Πολιτικής</a:t>
            </a:r>
            <a:endParaRPr lang="el-GR"/>
          </a:p>
        </p:txBody>
      </p:sp>
      <p:sp>
        <p:nvSpPr>
          <p:cNvPr id="27652" name="Rectangle 4"/>
          <p:cNvSpPr>
            <a:spLocks noChangeArrowheads="1"/>
          </p:cNvSpPr>
          <p:nvPr/>
        </p:nvSpPr>
        <p:spPr bwMode="auto">
          <a:xfrm>
            <a:off x="1763714" y="2402684"/>
            <a:ext cx="6048375" cy="280868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1350">
              <a:solidFill>
                <a:srgbClr val="FFFFFF"/>
              </a:solidFill>
            </a:endParaRPr>
          </a:p>
        </p:txBody>
      </p:sp>
      <p:sp>
        <p:nvSpPr>
          <p:cNvPr id="27653" name="Rectangle 5"/>
          <p:cNvSpPr>
            <a:spLocks noChangeArrowheads="1"/>
          </p:cNvSpPr>
          <p:nvPr/>
        </p:nvSpPr>
        <p:spPr bwMode="auto">
          <a:xfrm>
            <a:off x="2484440" y="2996803"/>
            <a:ext cx="4319587" cy="1566863"/>
          </a:xfrm>
          <a:prstGeom prst="rect">
            <a:avLst/>
          </a:prstGeom>
          <a:solidFill>
            <a:schemeClr val="folHlink"/>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57175" indent="-257175" fontAlgn="base">
              <a:spcBef>
                <a:spcPct val="0"/>
              </a:spcBef>
              <a:spcAft>
                <a:spcPct val="0"/>
              </a:spcAft>
            </a:pPr>
            <a:endParaRPr lang="el-GR" sz="1350">
              <a:solidFill>
                <a:srgbClr val="FFFFFF"/>
              </a:solidFill>
              <a:latin typeface="Tahoma" pitchFamily="34" charset="0"/>
            </a:endParaRPr>
          </a:p>
        </p:txBody>
      </p:sp>
      <p:sp>
        <p:nvSpPr>
          <p:cNvPr id="22534" name="Rectangle 6"/>
          <p:cNvSpPr>
            <a:spLocks noChangeArrowheads="1"/>
          </p:cNvSpPr>
          <p:nvPr/>
        </p:nvSpPr>
        <p:spPr bwMode="auto">
          <a:xfrm>
            <a:off x="3132138" y="3699272"/>
            <a:ext cx="2952750" cy="6477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l-GR" sz="1350">
                <a:solidFill>
                  <a:srgbClr val="FFFFFF"/>
                </a:solidFill>
                <a:effectLst>
                  <a:outerShdw blurRad="38100" dist="38100" dir="2700000" algn="tl">
                    <a:srgbClr val="000000"/>
                  </a:outerShdw>
                </a:effectLst>
                <a:latin typeface="Tahoma" pitchFamily="34" charset="0"/>
              </a:rPr>
              <a:t>Κείμενο</a:t>
            </a:r>
          </a:p>
          <a:p>
            <a:pPr algn="ctr" fontAlgn="base">
              <a:spcBef>
                <a:spcPct val="0"/>
              </a:spcBef>
              <a:spcAft>
                <a:spcPct val="0"/>
              </a:spcAft>
              <a:defRPr/>
            </a:pPr>
            <a:r>
              <a:rPr lang="el-GR" sz="1350">
                <a:solidFill>
                  <a:srgbClr val="FFFFFF"/>
                </a:solidFill>
                <a:effectLst>
                  <a:outerShdw blurRad="38100" dist="38100" dir="2700000" algn="tl">
                    <a:srgbClr val="000000"/>
                  </a:outerShdw>
                </a:effectLst>
                <a:latin typeface="Tahoma" pitchFamily="34" charset="0"/>
              </a:rPr>
              <a:t> ως λεξικογραμματική δομή</a:t>
            </a:r>
          </a:p>
        </p:txBody>
      </p:sp>
      <p:sp>
        <p:nvSpPr>
          <p:cNvPr id="27655" name="Line 7"/>
          <p:cNvSpPr>
            <a:spLocks noChangeShapeType="1"/>
          </p:cNvSpPr>
          <p:nvPr/>
        </p:nvSpPr>
        <p:spPr bwMode="auto">
          <a:xfrm flipH="1">
            <a:off x="6443663" y="2457450"/>
            <a:ext cx="647700" cy="3238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1350">
              <a:solidFill>
                <a:srgbClr val="FFFFFF"/>
              </a:solidFill>
            </a:endParaRPr>
          </a:p>
        </p:txBody>
      </p:sp>
      <p:sp>
        <p:nvSpPr>
          <p:cNvPr id="27656" name="Text Box 8"/>
          <p:cNvSpPr txBox="1">
            <a:spLocks noChangeArrowheads="1"/>
          </p:cNvSpPr>
          <p:nvPr/>
        </p:nvSpPr>
        <p:spPr bwMode="auto">
          <a:xfrm>
            <a:off x="2700339" y="3105150"/>
            <a:ext cx="4032250" cy="48474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fontAlgn="base" hangingPunct="1">
              <a:spcBef>
                <a:spcPct val="50000"/>
              </a:spcBef>
              <a:spcAft>
                <a:spcPct val="0"/>
              </a:spcAft>
            </a:pPr>
            <a:r>
              <a:rPr lang="el-GR" sz="1200">
                <a:solidFill>
                  <a:srgbClr val="FFFFFF"/>
                </a:solidFill>
                <a:latin typeface="Tahoma" pitchFamily="34" charset="0"/>
              </a:rPr>
              <a:t>    Η επικοινωνιακή χρήση του κειμένου</a:t>
            </a:r>
          </a:p>
          <a:p>
            <a:pPr algn="ctr" eaLnBrk="1" fontAlgn="base" hangingPunct="1">
              <a:spcBef>
                <a:spcPct val="50000"/>
              </a:spcBef>
              <a:spcAft>
                <a:spcPct val="0"/>
              </a:spcAft>
            </a:pPr>
            <a:r>
              <a:rPr lang="el-GR" sz="900">
                <a:solidFill>
                  <a:srgbClr val="FFFFFF"/>
                </a:solidFill>
                <a:latin typeface="Tahoma" pitchFamily="34" charset="0"/>
              </a:rPr>
              <a:t>Μικροκοινωνιολογική προσέγγιση </a:t>
            </a:r>
          </a:p>
        </p:txBody>
      </p:sp>
      <p:sp>
        <p:nvSpPr>
          <p:cNvPr id="27657" name="Text Box 9"/>
          <p:cNvSpPr txBox="1">
            <a:spLocks noChangeArrowheads="1"/>
          </p:cNvSpPr>
          <p:nvPr/>
        </p:nvSpPr>
        <p:spPr bwMode="auto">
          <a:xfrm>
            <a:off x="1835150" y="2457450"/>
            <a:ext cx="5905500" cy="48474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algn="ctr" eaLnBrk="1" fontAlgn="base" hangingPunct="1">
              <a:spcBef>
                <a:spcPct val="50000"/>
              </a:spcBef>
              <a:spcAft>
                <a:spcPct val="0"/>
              </a:spcAft>
            </a:pPr>
            <a:r>
              <a:rPr lang="el-GR" sz="1200">
                <a:solidFill>
                  <a:srgbClr val="FFFFFF"/>
                </a:solidFill>
                <a:latin typeface="Tahoma" pitchFamily="34" charset="0"/>
              </a:rPr>
              <a:t>Το κείμενο ως κοινωνική πρακτική.</a:t>
            </a:r>
          </a:p>
          <a:p>
            <a:pPr algn="ctr" eaLnBrk="1" fontAlgn="base" hangingPunct="1">
              <a:spcBef>
                <a:spcPct val="50000"/>
              </a:spcBef>
              <a:spcAft>
                <a:spcPct val="0"/>
              </a:spcAft>
            </a:pPr>
            <a:r>
              <a:rPr lang="el-GR" sz="900">
                <a:solidFill>
                  <a:srgbClr val="FFFFFF"/>
                </a:solidFill>
                <a:latin typeface="Tahoma" pitchFamily="34" charset="0"/>
              </a:rPr>
              <a:t>Μακροκοινωνιολογική προσέγγιση (Κοινωνικές δομές, ιδεολογία, σχέσεις εξουσίας)</a:t>
            </a:r>
          </a:p>
        </p:txBody>
      </p:sp>
      <p:sp>
        <p:nvSpPr>
          <p:cNvPr id="27658" name="Line 10"/>
          <p:cNvSpPr>
            <a:spLocks noChangeShapeType="1"/>
          </p:cNvSpPr>
          <p:nvPr/>
        </p:nvSpPr>
        <p:spPr bwMode="auto">
          <a:xfrm>
            <a:off x="1194955" y="2200276"/>
            <a:ext cx="2297546" cy="176926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1350">
              <a:solidFill>
                <a:srgbClr val="FFFFFF"/>
              </a:solidFill>
            </a:endParaRPr>
          </a:p>
        </p:txBody>
      </p:sp>
      <p:sp>
        <p:nvSpPr>
          <p:cNvPr id="27659" name="Line 11"/>
          <p:cNvSpPr>
            <a:spLocks noChangeShapeType="1"/>
          </p:cNvSpPr>
          <p:nvPr/>
        </p:nvSpPr>
        <p:spPr bwMode="auto">
          <a:xfrm flipH="1">
            <a:off x="6443663" y="2200276"/>
            <a:ext cx="1441450" cy="4191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1350">
              <a:solidFill>
                <a:srgbClr val="FFFFFF"/>
              </a:solidFill>
            </a:endParaRPr>
          </a:p>
        </p:txBody>
      </p:sp>
      <p:sp>
        <p:nvSpPr>
          <p:cNvPr id="27660" name="Line 12"/>
          <p:cNvSpPr>
            <a:spLocks noChangeShapeType="1"/>
          </p:cNvSpPr>
          <p:nvPr/>
        </p:nvSpPr>
        <p:spPr bwMode="auto">
          <a:xfrm flipH="1">
            <a:off x="6443664" y="2200276"/>
            <a:ext cx="1441450" cy="9727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1350">
              <a:solidFill>
                <a:srgbClr val="FFFFFF"/>
              </a:solidFill>
            </a:endParaRPr>
          </a:p>
        </p:txBody>
      </p:sp>
      <p:pic>
        <p:nvPicPr>
          <p:cNvPr id="14" name="Εικόνα 13"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2241" y="6164135"/>
            <a:ext cx="4680520" cy="578501"/>
          </a:xfrm>
          <a:prstGeom prst="rect">
            <a:avLst/>
          </a:prstGeom>
          <a:noFill/>
          <a:ln>
            <a:noFill/>
          </a:ln>
        </p:spPr>
      </p:pic>
    </p:spTree>
    <p:extLst>
      <p:ext uri="{BB962C8B-B14F-4D97-AF65-F5344CB8AC3E}">
        <p14:creationId xmlns:p14="http://schemas.microsoft.com/office/powerpoint/2010/main" val="602782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700" dirty="0"/>
              <a:t>Διακειμενικές συνδέσεις  /  Σύνδεση με τον μαθητή – αναγνώστη</a:t>
            </a:r>
          </a:p>
        </p:txBody>
      </p:sp>
      <p:sp>
        <p:nvSpPr>
          <p:cNvPr id="3" name="Θέση περιεχομένου 2"/>
          <p:cNvSpPr>
            <a:spLocks noGrp="1"/>
          </p:cNvSpPr>
          <p:nvPr>
            <p:ph idx="1"/>
          </p:nvPr>
        </p:nvSpPr>
        <p:spPr/>
        <p:txBody>
          <a:bodyPr>
            <a:normAutofit fontScale="85000" lnSpcReduction="20000"/>
          </a:bodyPr>
          <a:lstStyle/>
          <a:p>
            <a:r>
              <a:rPr lang="el-GR" dirty="0" smtClean="0"/>
              <a:t>Κείμενο-αναγνώστης </a:t>
            </a:r>
            <a:r>
              <a:rPr lang="el-GR" dirty="0"/>
              <a:t>(</a:t>
            </a:r>
            <a:r>
              <a:rPr lang="el-GR" dirty="0" err="1"/>
              <a:t>text_to</a:t>
            </a:r>
            <a:r>
              <a:rPr lang="el-GR" dirty="0"/>
              <a:t> </a:t>
            </a:r>
            <a:r>
              <a:rPr lang="el-GR" dirty="0" err="1"/>
              <a:t>self</a:t>
            </a:r>
            <a:r>
              <a:rPr lang="el-GR" dirty="0"/>
              <a:t>):</a:t>
            </a:r>
          </a:p>
          <a:p>
            <a:pPr marL="0" indent="0">
              <a:buNone/>
            </a:pPr>
            <a:r>
              <a:rPr lang="el-GR" dirty="0"/>
              <a:t>Σύνδεση μέρους ή ολόκληρου του κειμένου με τις προσωπικές </a:t>
            </a:r>
            <a:r>
              <a:rPr lang="el-GR" dirty="0" smtClean="0"/>
              <a:t>εμπειρίες</a:t>
            </a:r>
          </a:p>
          <a:p>
            <a:pPr marL="0" indent="0">
              <a:buNone/>
            </a:pPr>
            <a:endParaRPr lang="el-GR" dirty="0"/>
          </a:p>
          <a:p>
            <a:r>
              <a:rPr lang="el-GR" dirty="0" smtClean="0"/>
              <a:t>Κείμενο-κείμενο/α </a:t>
            </a:r>
            <a:r>
              <a:rPr lang="el-GR" dirty="0"/>
              <a:t>(</a:t>
            </a:r>
            <a:r>
              <a:rPr lang="el-GR" dirty="0" err="1"/>
              <a:t>text</a:t>
            </a:r>
            <a:r>
              <a:rPr lang="el-GR" dirty="0"/>
              <a:t> </a:t>
            </a:r>
            <a:r>
              <a:rPr lang="el-GR" dirty="0" err="1"/>
              <a:t>to</a:t>
            </a:r>
            <a:r>
              <a:rPr lang="el-GR" dirty="0"/>
              <a:t> </a:t>
            </a:r>
            <a:r>
              <a:rPr lang="el-GR" dirty="0" err="1"/>
              <a:t>text(s</a:t>
            </a:r>
            <a:r>
              <a:rPr lang="el-GR" dirty="0"/>
              <a:t>)):</a:t>
            </a:r>
          </a:p>
          <a:p>
            <a:pPr marL="0" indent="0">
              <a:buNone/>
            </a:pPr>
            <a:r>
              <a:rPr lang="el-GR" dirty="0"/>
              <a:t>Αναφορά σε ένα άλλο κείμενο ίδιου ή και διαφορετικού είδους και τύπου</a:t>
            </a:r>
          </a:p>
          <a:p>
            <a:pPr marL="0" indent="0">
              <a:buNone/>
            </a:pPr>
            <a:r>
              <a:rPr lang="el-GR" dirty="0"/>
              <a:t>που θυμίζει το κείμενο που διαβάζεται </a:t>
            </a:r>
            <a:endParaRPr lang="el-GR" dirty="0" smtClean="0"/>
          </a:p>
          <a:p>
            <a:pPr marL="0" indent="0">
              <a:buNone/>
            </a:pPr>
            <a:endParaRPr lang="el-GR" dirty="0" smtClean="0"/>
          </a:p>
          <a:p>
            <a:r>
              <a:rPr lang="el-GR" dirty="0" smtClean="0"/>
              <a:t>Κείμενο-κόσμος </a:t>
            </a:r>
            <a:r>
              <a:rPr lang="el-GR" dirty="0"/>
              <a:t>(</a:t>
            </a:r>
            <a:r>
              <a:rPr lang="el-GR" dirty="0" err="1"/>
              <a:t>text</a:t>
            </a:r>
            <a:r>
              <a:rPr lang="el-GR" dirty="0"/>
              <a:t> </a:t>
            </a:r>
            <a:r>
              <a:rPr lang="el-GR" dirty="0" err="1"/>
              <a:t>to</a:t>
            </a:r>
            <a:r>
              <a:rPr lang="el-GR" dirty="0"/>
              <a:t> </a:t>
            </a:r>
            <a:r>
              <a:rPr lang="el-GR" dirty="0" err="1"/>
              <a:t>world</a:t>
            </a:r>
            <a:r>
              <a:rPr lang="el-GR" dirty="0"/>
              <a:t>):</a:t>
            </a:r>
          </a:p>
          <a:p>
            <a:pPr marL="0" indent="0">
              <a:buNone/>
            </a:pPr>
            <a:r>
              <a:rPr lang="el-GR" dirty="0" smtClean="0"/>
              <a:t>Τοποθέτηση του κειμένου στη σύγχρονη πραγματικότητα της εκπαιδευτικής κοινότητας. (Βλ. Οδηγίες, </a:t>
            </a:r>
            <a:r>
              <a:rPr lang="el-GR" dirty="0" smtClean="0">
                <a:hlinkClick r:id="rId2"/>
              </a:rPr>
              <a:t>Διδακτικά εργαλεία</a:t>
            </a:r>
            <a:r>
              <a:rPr lang="el-GR" dirty="0" smtClean="0"/>
              <a:t>)</a:t>
            </a: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2696835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628650" y="1200151"/>
            <a:ext cx="7886700" cy="4289822"/>
          </a:xfrm>
        </p:spPr>
        <p:txBody>
          <a:bodyPr/>
          <a:lstStyle/>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7561" y="1023505"/>
            <a:ext cx="5485685" cy="4857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Εικόνα 5" descr="IEP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7624" y="6218839"/>
            <a:ext cx="4680520" cy="578501"/>
          </a:xfrm>
          <a:prstGeom prst="rect">
            <a:avLst/>
          </a:prstGeom>
          <a:noFill/>
          <a:ln>
            <a:noFill/>
          </a:ln>
        </p:spPr>
      </p:pic>
    </p:spTree>
    <p:extLst>
      <p:ext uri="{BB962C8B-B14F-4D97-AF65-F5344CB8AC3E}">
        <p14:creationId xmlns:p14="http://schemas.microsoft.com/office/powerpoint/2010/main" val="265211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700" dirty="0"/>
              <a:t>Τύποι ερωτήσεων για την κατανόηση των κειμένων</a:t>
            </a:r>
          </a:p>
        </p:txBody>
      </p:sp>
      <p:sp>
        <p:nvSpPr>
          <p:cNvPr id="3" name="Θέση περιεχομένου 2"/>
          <p:cNvSpPr>
            <a:spLocks noGrp="1"/>
          </p:cNvSpPr>
          <p:nvPr>
            <p:ph idx="1"/>
          </p:nvPr>
        </p:nvSpPr>
        <p:spPr/>
        <p:txBody>
          <a:bodyPr>
            <a:normAutofit fontScale="85000" lnSpcReduction="20000"/>
          </a:bodyPr>
          <a:lstStyle/>
          <a:p>
            <a:r>
              <a:rPr lang="el-GR" dirty="0"/>
              <a:t>Πληροφοριακές Ερωτήσεις (</a:t>
            </a:r>
            <a:r>
              <a:rPr lang="el-GR" dirty="0" err="1"/>
              <a:t>Literal</a:t>
            </a:r>
            <a:r>
              <a:rPr lang="el-GR" dirty="0"/>
              <a:t>):</a:t>
            </a:r>
          </a:p>
          <a:p>
            <a:pPr marL="0" indent="0">
              <a:buNone/>
            </a:pPr>
            <a:r>
              <a:rPr lang="el-GR" dirty="0"/>
              <a:t>Εντοπισμός και εξαγωγή πληροφοριών που εντοπίζονται ρητώς στο κείμενο</a:t>
            </a:r>
            <a:r>
              <a:rPr lang="el-GR" dirty="0" smtClean="0"/>
              <a:t>.</a:t>
            </a:r>
          </a:p>
          <a:p>
            <a:r>
              <a:rPr lang="el-GR" dirty="0" smtClean="0"/>
              <a:t>Επαγωγικές - Συμπερασματικές </a:t>
            </a:r>
            <a:r>
              <a:rPr lang="el-GR" dirty="0"/>
              <a:t>Ερωτήσεις </a:t>
            </a:r>
            <a:r>
              <a:rPr lang="el-GR" dirty="0" smtClean="0"/>
              <a:t>( </a:t>
            </a:r>
            <a:r>
              <a:rPr lang="en-US" dirty="0" smtClean="0"/>
              <a:t>Deductive - </a:t>
            </a:r>
            <a:r>
              <a:rPr lang="el-GR" dirty="0" err="1" smtClean="0"/>
              <a:t>Inferential</a:t>
            </a:r>
            <a:r>
              <a:rPr lang="el-GR" dirty="0" smtClean="0"/>
              <a:t>):</a:t>
            </a:r>
          </a:p>
          <a:p>
            <a:pPr marL="0" indent="0">
              <a:buNone/>
            </a:pPr>
            <a:r>
              <a:rPr lang="el-GR" dirty="0" smtClean="0"/>
              <a:t>Οι απαντήσεις  προκύπτουν από συνδυασμό στοιχείων του κειμένου ή και από αξιοποίηση </a:t>
            </a:r>
            <a:r>
              <a:rPr lang="el-GR" dirty="0" err="1" smtClean="0"/>
              <a:t>προϋπαρχουσών</a:t>
            </a:r>
            <a:r>
              <a:rPr lang="el-GR" dirty="0" smtClean="0"/>
              <a:t>  γνώσεων (από προηγούμενες ενότητες ή από «</a:t>
            </a:r>
            <a:r>
              <a:rPr lang="el-GR" dirty="0" err="1" smtClean="0"/>
              <a:t>περικειμενικές</a:t>
            </a:r>
            <a:r>
              <a:rPr lang="el-GR" dirty="0" smtClean="0"/>
              <a:t>» πληροφορίες που υπάρχουν στα εισαγωγικά σημειώματα). </a:t>
            </a:r>
          </a:p>
          <a:p>
            <a:r>
              <a:rPr lang="el-GR" dirty="0" err="1" smtClean="0"/>
              <a:t>Aξιολογικές</a:t>
            </a:r>
            <a:r>
              <a:rPr lang="el-GR" dirty="0" smtClean="0"/>
              <a:t>-Κριτικές </a:t>
            </a:r>
            <a:r>
              <a:rPr lang="el-GR" dirty="0"/>
              <a:t>Ερωτήσεις (</a:t>
            </a:r>
            <a:r>
              <a:rPr lang="el-GR" dirty="0" err="1"/>
              <a:t>Evaluative</a:t>
            </a:r>
            <a:r>
              <a:rPr lang="el-GR" dirty="0"/>
              <a:t>-</a:t>
            </a:r>
            <a:r>
              <a:rPr lang="el-GR" dirty="0" err="1"/>
              <a:t>Critical</a:t>
            </a:r>
            <a:r>
              <a:rPr lang="el-GR" dirty="0" smtClean="0"/>
              <a:t>): </a:t>
            </a:r>
            <a:endParaRPr lang="el-GR" dirty="0"/>
          </a:p>
          <a:p>
            <a:pPr marL="0" indent="0">
              <a:buNone/>
            </a:pPr>
            <a:r>
              <a:rPr lang="el-GR" dirty="0"/>
              <a:t>Προβληματισμός και αξιολόγηση επί του περιεχομένου, της δομής και </a:t>
            </a:r>
            <a:r>
              <a:rPr lang="el-GR" dirty="0" smtClean="0"/>
              <a:t>της γλώσσας </a:t>
            </a:r>
            <a:r>
              <a:rPr lang="el-GR" dirty="0"/>
              <a:t>του κειμένου. Αναπτύσσονται αξιολογικές κρίσεις σε σχέση με </a:t>
            </a:r>
            <a:r>
              <a:rPr lang="el-GR" dirty="0" smtClean="0"/>
              <a:t>το κείμενο</a:t>
            </a:r>
            <a:r>
              <a:rPr lang="el-GR" dirty="0"/>
              <a:t>. Εκφράζονται προσωπικές απόψεις και κατατίθενται νέες ιδέες.</a:t>
            </a:r>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 y="6164135"/>
            <a:ext cx="4680520" cy="578501"/>
          </a:xfrm>
          <a:prstGeom prst="rect">
            <a:avLst/>
          </a:prstGeom>
          <a:noFill/>
          <a:ln>
            <a:noFill/>
          </a:ln>
        </p:spPr>
      </p:pic>
    </p:spTree>
    <p:extLst>
      <p:ext uri="{BB962C8B-B14F-4D97-AF65-F5344CB8AC3E}">
        <p14:creationId xmlns:p14="http://schemas.microsoft.com/office/powerpoint/2010/main" val="1687976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Γενικά για το </a:t>
            </a:r>
            <a:r>
              <a:rPr lang="el-GR" dirty="0" err="1" smtClean="0"/>
              <a:t>Β΄θέμα</a:t>
            </a:r>
            <a:r>
              <a:rPr lang="el-GR" dirty="0" smtClean="0"/>
              <a:t> </a:t>
            </a:r>
            <a:endParaRPr lang="el-GR" dirty="0"/>
          </a:p>
        </p:txBody>
      </p:sp>
      <p:sp>
        <p:nvSpPr>
          <p:cNvPr id="3" name="Θέση περιεχομένου 2"/>
          <p:cNvSpPr>
            <a:spLocks noGrp="1"/>
          </p:cNvSpPr>
          <p:nvPr>
            <p:ph idx="1"/>
          </p:nvPr>
        </p:nvSpPr>
        <p:spPr/>
        <p:txBody>
          <a:bodyPr/>
          <a:lstStyle/>
          <a:p>
            <a:r>
              <a:rPr lang="el-GR" dirty="0"/>
              <a:t>Δε δίνονται ερωτήματα που στηρίζονται σε μεταγλωσσικούς όρους ή ζητούν την αναπαραγωγή τους (π.χ. τρόποι ανάπτυξης παραγράφου, χαρακτηρισμούς συλλογισμών ως προς τη μορφή ή τη συλλογιστική πορεία, χαρακτηριστικά </a:t>
            </a:r>
            <a:r>
              <a:rPr lang="el-GR" dirty="0" err="1"/>
              <a:t>κειμενικού</a:t>
            </a:r>
            <a:r>
              <a:rPr lang="el-GR" dirty="0"/>
              <a:t> είδους, </a:t>
            </a:r>
            <a:r>
              <a:rPr lang="el-GR" dirty="0" err="1"/>
              <a:t>τροπικότητα</a:t>
            </a:r>
            <a:r>
              <a:rPr lang="el-GR" dirty="0"/>
              <a:t> </a:t>
            </a:r>
            <a:r>
              <a:rPr lang="el-GR" dirty="0" err="1"/>
              <a:t>κ.ά</a:t>
            </a:r>
            <a:r>
              <a:rPr lang="el-GR" dirty="0"/>
              <a:t>).</a:t>
            </a:r>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54961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Γενικά για το Β</a:t>
            </a:r>
            <a:r>
              <a:rPr lang="el-GR" sz="3600" dirty="0" smtClean="0"/>
              <a:t>΄ θέμα </a:t>
            </a:r>
            <a:endParaRPr lang="el-GR" sz="3600"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smtClean="0"/>
              <a:t>Το </a:t>
            </a:r>
            <a:r>
              <a:rPr lang="el-GR" dirty="0"/>
              <a:t>γλωσσάρι όρων δεν είναι αντικείμενο εξέτασης αλλά αξιοποιείται διδακτικά.</a:t>
            </a:r>
          </a:p>
          <a:p>
            <a:pPr lvl="0" algn="just">
              <a:lnSpc>
                <a:spcPct val="107000"/>
              </a:lnSpc>
              <a:spcAft>
                <a:spcPts val="800"/>
              </a:spcAft>
              <a:buFont typeface="Calibri" panose="020F0502020204030204" pitchFamily="34" charset="0"/>
              <a:buChar char="-"/>
            </a:pPr>
            <a:r>
              <a:rPr lang="el-GR" dirty="0" smtClean="0"/>
              <a:t>Το </a:t>
            </a:r>
            <a:r>
              <a:rPr lang="el-GR" dirty="0"/>
              <a:t>γλωσσάρι όρων περιέχει βασικές </a:t>
            </a:r>
            <a:r>
              <a:rPr lang="el-GR" dirty="0" err="1"/>
              <a:t>λεξικογραμματικές</a:t>
            </a:r>
            <a:r>
              <a:rPr lang="el-GR" dirty="0"/>
              <a:t> γνώσεις, τις οποίες οι μαθητές και οι μαθήτριες ήδη γνωρίζουν από προηγούμενες τάξεις και τις αξιοποιούν με σκοπό αφενός να διαβάζουν (κατανοούν, ερμηνεύουν, κρίνουν) και αφετέρου να παράγουν αποτελεσματικά κείμενα. Οι μαθητές και οι μαθήτριες χρήσιμο είναι να εξοικειωθούν με τις γνώσεις που περιέχονται στο γλωσσάρι, να τις χρησιμοποιούν λειτουργικά ως εργαλεία ανάλυσης των κειμένων, προκειμένου να αντιλαμβάνονται τον ρόλο που έχουν στη διαμόρφωση του νοήματος</a:t>
            </a:r>
            <a:r>
              <a:rPr lang="el-GR" dirty="0" smtClean="0"/>
              <a:t>.</a:t>
            </a:r>
            <a:r>
              <a:rPr lang="el-GR" dirty="0">
                <a:solidFill>
                  <a:srgbClr val="000000"/>
                </a:solidFill>
                <a:uFill>
                  <a:solidFill>
                    <a:srgbClr val="000000"/>
                  </a:solidFill>
                </a:uFill>
                <a:latin typeface="Calibri" panose="020F0502020204030204" pitchFamily="34" charset="0"/>
                <a:ea typeface="Helvetica Neue"/>
                <a:cs typeface="Arial Unicode MS"/>
              </a:rPr>
              <a:t> Υπ’ αυτή την έννοια οι μαθητές και οι μαθήτριες μπορούν να αξιοποιούν – δυνητικά και όχι αποκλειστικά - τους μεταγλωσσικούς όρους που τους/τις βοηθούν στη σαφέστερη διατύπωση της απάντησής τους. </a:t>
            </a:r>
          </a:p>
          <a:p>
            <a:endParaRPr lang="el-GR" dirty="0"/>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8648" y="6164135"/>
            <a:ext cx="4680520" cy="578501"/>
          </a:xfrm>
          <a:prstGeom prst="rect">
            <a:avLst/>
          </a:prstGeom>
          <a:noFill/>
          <a:ln>
            <a:noFill/>
          </a:ln>
        </p:spPr>
      </p:pic>
    </p:spTree>
    <p:extLst>
      <p:ext uri="{BB962C8B-B14F-4D97-AF65-F5344CB8AC3E}">
        <p14:creationId xmlns:p14="http://schemas.microsoft.com/office/powerpoint/2010/main" val="1998199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Γενικά για το Γ΄ θέμα (ερμηνευτικό σχόλιο) </a:t>
            </a:r>
            <a:endParaRPr lang="el-GR" sz="3600" dirty="0"/>
          </a:p>
        </p:txBody>
      </p:sp>
      <p:sp>
        <p:nvSpPr>
          <p:cNvPr id="3" name="2 - Θέση περιεχομένου"/>
          <p:cNvSpPr>
            <a:spLocks noGrp="1"/>
          </p:cNvSpPr>
          <p:nvPr>
            <p:ph idx="1"/>
          </p:nvPr>
        </p:nvSpPr>
        <p:spPr/>
        <p:txBody>
          <a:bodyPr>
            <a:normAutofit fontScale="92500" lnSpcReduction="10000"/>
          </a:bodyPr>
          <a:lstStyle/>
          <a:p>
            <a:r>
              <a:rPr lang="el-GR" dirty="0" smtClean="0"/>
              <a:t>Το «ερμηνευτικό σχόλιο» στις γραπτές εξετάσεις αποτελεί σχόλιο, περιορισμένης έκτασης (π.χ. 100-150 λέξεις ή 150-200 λέξεις), που περιλαμβάνει την ανάπτυξη αφενός του βασικού, για τους/τις μαθητές/</a:t>
            </a:r>
            <a:r>
              <a:rPr lang="el-GR" dirty="0" err="1" smtClean="0"/>
              <a:t>τριες</a:t>
            </a:r>
            <a:r>
              <a:rPr lang="el-GR" dirty="0" smtClean="0"/>
              <a:t>, ερωτήματος/θέματος του κειμένου και αφετέρου της ανταπόκρισής τους σε αυτό. Στο ερμηνευτικό σχόλιο, ο/η μαθητής/-</a:t>
            </a:r>
            <a:r>
              <a:rPr lang="el-GR" dirty="0" err="1" smtClean="0"/>
              <a:t>τρια</a:t>
            </a:r>
            <a:r>
              <a:rPr lang="el-GR" dirty="0" smtClean="0"/>
              <a:t> δεν περιορίζεται στο «τι λέει το κείμενο» αλλά επεκτείνεται στο «τι σημαίνει για τον/την ίδιον/-α». Είναι δηλαδή η ανάπτυξη και η αναγνωστική ανταπόκριση στο «Ερώτημα/</a:t>
            </a:r>
            <a:r>
              <a:rPr lang="el-GR" dirty="0" err="1" smtClean="0"/>
              <a:t>Θέμ</a:t>
            </a:r>
            <a:r>
              <a:rPr lang="el-GR" dirty="0" smtClean="0"/>
              <a:t>α». </a:t>
            </a:r>
          </a:p>
          <a:p>
            <a:r>
              <a:rPr lang="el-GR" dirty="0" smtClean="0"/>
              <a:t>Με το «ερμηνευτικό σχόλιο» στις γραπτές εξετάσεις αποτιμάται κατά πόσον οι μαθητές και οι μαθήτριες έχουν εσωτερικεύσει στρατηγικές και πρακτικές που αξιοποίησαν στον «ερμηνευτικό διάλογο». </a:t>
            </a:r>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2022351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Η ενδεικτική πορεία για τη συγγραφή του ερμηνευτικού σχολίου…</a:t>
            </a:r>
            <a:endParaRPr lang="el-GR" sz="3600" dirty="0"/>
          </a:p>
        </p:txBody>
      </p:sp>
      <p:sp>
        <p:nvSpPr>
          <p:cNvPr id="3" name="2 - Θέση περιεχομένου"/>
          <p:cNvSpPr>
            <a:spLocks noGrp="1"/>
          </p:cNvSpPr>
          <p:nvPr>
            <p:ph idx="1"/>
          </p:nvPr>
        </p:nvSpPr>
        <p:spPr>
          <a:xfrm>
            <a:off x="1949139" y="2348880"/>
            <a:ext cx="6591985" cy="3777622"/>
          </a:xfrm>
        </p:spPr>
        <p:txBody>
          <a:bodyPr>
            <a:normAutofit fontScale="85000" lnSpcReduction="10000"/>
          </a:bodyPr>
          <a:lstStyle/>
          <a:p>
            <a:r>
              <a:rPr lang="el-GR" dirty="0" smtClean="0"/>
              <a:t>που μπορεί να ακολουθήσει ένας μαθητής ή μια μαθήτρια είναι, μετά την ανάγνωση του κειμένου και πριν ξεκινήσει να γράψει το «σχόλιό» του/της, </a:t>
            </a:r>
            <a:r>
              <a:rPr lang="el-GR" u="sng" dirty="0" smtClean="0"/>
              <a:t>να εντοπίσει ποιο είναι, κατά τη γνώμη του/της, το θέμα του κειμένου </a:t>
            </a:r>
          </a:p>
          <a:p>
            <a:r>
              <a:rPr lang="el-GR" dirty="0" smtClean="0"/>
              <a:t>να καταγράψει στη συνέχεια το ερώτημα ή τα ερωτήματα που απορρέει/-</a:t>
            </a:r>
            <a:r>
              <a:rPr lang="el-GR" dirty="0" err="1" smtClean="0"/>
              <a:t>ουν</a:t>
            </a:r>
            <a:r>
              <a:rPr lang="el-GR" dirty="0" smtClean="0"/>
              <a:t> από τον τρόπο που χειρίζεται ο/η συγγραφέας το θέμα του/της. Τέλος, </a:t>
            </a:r>
            <a:r>
              <a:rPr lang="el-GR" u="sng" dirty="0" smtClean="0"/>
              <a:t>να αξιολογήσει ποιο από τα ερωτήματα παρουσιάζει μεγαλύτερο ενδιαφέρον</a:t>
            </a:r>
            <a:r>
              <a:rPr lang="el-GR" dirty="0" smtClean="0"/>
              <a:t>, στο οποίο θα στηρίξει το ερμηνευτικό του σχόλιο. </a:t>
            </a:r>
          </a:p>
          <a:p>
            <a:r>
              <a:rPr lang="el-GR" dirty="0" smtClean="0"/>
              <a:t>Στη συνέχεια, κατά τη συγγραφή του σχολίου οι μαθητές και οι μαθήτριες οφείλουν </a:t>
            </a:r>
            <a:r>
              <a:rPr lang="el-GR" u="sng" dirty="0" smtClean="0"/>
              <a:t>να τεκμηριώνουν με αναφορές στο κείμενο ή σε συγκεκριμένους </a:t>
            </a:r>
            <a:r>
              <a:rPr lang="el-GR" u="sng" dirty="0" err="1" smtClean="0"/>
              <a:t>κειμενικούς</a:t>
            </a:r>
            <a:r>
              <a:rPr lang="el-GR" u="sng" dirty="0" smtClean="0"/>
              <a:t> δείκτες </a:t>
            </a:r>
            <a:r>
              <a:rPr lang="el-GR" dirty="0" smtClean="0"/>
              <a:t>τις απαντήσεις που, κατά τη δική τους κρίση, δίνονται στο κείμενο. Επίσης, η δική τους απάντηση/τοποθέτηση στο ερώτημα του κειμένου </a:t>
            </a:r>
            <a:r>
              <a:rPr lang="el-GR" u="sng" dirty="0" smtClean="0"/>
              <a:t>πρέπει να συνδέεται με το κείμενο</a:t>
            </a:r>
            <a:r>
              <a:rPr lang="el-GR" dirty="0" smtClean="0"/>
              <a:t>.</a:t>
            </a:r>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 y="6164135"/>
            <a:ext cx="4680520" cy="578501"/>
          </a:xfrm>
          <a:prstGeom prst="rect">
            <a:avLst/>
          </a:prstGeom>
          <a:noFill/>
          <a:ln>
            <a:noFill/>
          </a:ln>
        </p:spPr>
      </p:pic>
    </p:spTree>
    <p:extLst>
      <p:ext uri="{BB962C8B-B14F-4D97-AF65-F5344CB8AC3E}">
        <p14:creationId xmlns:p14="http://schemas.microsoft.com/office/powerpoint/2010/main" val="3238922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Αξιολόγηση του ερμηνευτικού σχολίου Ι</a:t>
            </a:r>
            <a:endParaRPr lang="el-GR" sz="3600" dirty="0"/>
          </a:p>
        </p:txBody>
      </p:sp>
      <p:sp>
        <p:nvSpPr>
          <p:cNvPr id="3" name="2 - Θέση περιεχομένου"/>
          <p:cNvSpPr>
            <a:spLocks noGrp="1"/>
          </p:cNvSpPr>
          <p:nvPr>
            <p:ph idx="1"/>
          </p:nvPr>
        </p:nvSpPr>
        <p:spPr/>
        <p:txBody>
          <a:bodyPr>
            <a:normAutofit fontScale="47500" lnSpcReduction="20000"/>
          </a:bodyPr>
          <a:lstStyle/>
          <a:p>
            <a:r>
              <a:rPr lang="el-GR" sz="3300" dirty="0" smtClean="0"/>
              <a:t>Σχετικά με την κατανόηση και την ερμηνεία του λογοτεχνικού κειμένου αξιολογείται: η σαφήνεια της διατύπωσης του ερωτήματος/θέματος, το οποίο σχετίζεται με τον βαθμό κατανόησης των ιδεών και του συναισθηματικού κλίματος του κειμένου και η αναγνωστική ανταπόκριση των μαθητών και μαθητριών στο ερώτημα/θέμα με την επαρκή τεκμηρίωση/υποστήριξη της απάντησης με αναφορές-παραπομπές στο κείμενο.</a:t>
            </a:r>
          </a:p>
          <a:p>
            <a:endParaRPr lang="el-GR" sz="3300" dirty="0" smtClean="0"/>
          </a:p>
          <a:p>
            <a:r>
              <a:rPr lang="el-GR" sz="3300" dirty="0" smtClean="0"/>
              <a:t>Σχετικά με τους </a:t>
            </a:r>
            <a:r>
              <a:rPr lang="el-GR" sz="3300" dirty="0" err="1" smtClean="0"/>
              <a:t>κειμενικούς</a:t>
            </a:r>
            <a:r>
              <a:rPr lang="el-GR" sz="3300" dirty="0" smtClean="0"/>
              <a:t> δείκτες: Οι </a:t>
            </a:r>
            <a:r>
              <a:rPr lang="el-GR" sz="3300" dirty="0" err="1" smtClean="0"/>
              <a:t>κειμενικοί</a:t>
            </a:r>
            <a:r>
              <a:rPr lang="el-GR" sz="3300" dirty="0" smtClean="0"/>
              <a:t> δείκτες δε διδάσκονται αυτοτελώς, ενδιαφέρουν μόνο στον βαθμό που βοηθούν να αποδοθεί νόημα στο κείμενο. (Βλ. και Γραμματική </a:t>
            </a:r>
            <a:r>
              <a:rPr lang="el-GR" sz="3300" dirty="0" err="1" smtClean="0"/>
              <a:t>Χατζησαββίδη</a:t>
            </a:r>
            <a:r>
              <a:rPr lang="el-GR" sz="3300" dirty="0" smtClean="0"/>
              <a:t>, Πέμπτο κεφάλαιο). Οι αναφορές στο κείμενο ή σε συγκεκριμένους </a:t>
            </a:r>
            <a:r>
              <a:rPr lang="el-GR" sz="3300" dirty="0" err="1" smtClean="0"/>
              <a:t>κειμενικούς</a:t>
            </a:r>
            <a:r>
              <a:rPr lang="el-GR" sz="3300" dirty="0" smtClean="0"/>
              <a:t> δείκτες αξιολογούνται στον βαθμό που υποστηρίζουν επιτυχώς την ερμηνευτική προσέγγιση  του μαθητή ή της μαθήτριας.</a:t>
            </a:r>
          </a:p>
          <a:p>
            <a:pPr marL="0" indent="0">
              <a:buNone/>
            </a:pPr>
            <a:endParaRPr lang="el-GR" dirty="0" smtClean="0"/>
          </a:p>
          <a:p>
            <a:pPr>
              <a:buNone/>
            </a:pPr>
            <a:r>
              <a:rPr lang="el-GR" dirty="0" smtClean="0"/>
              <a:t> </a:t>
            </a:r>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987294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l"/>
            <a:r>
              <a:rPr lang="el-GR" dirty="0" smtClean="0"/>
              <a:t>Στη σημερινή παρουσίαση </a:t>
            </a:r>
            <a:endParaRPr lang="el-GR" dirty="0"/>
          </a:p>
        </p:txBody>
      </p:sp>
      <p:sp>
        <p:nvSpPr>
          <p:cNvPr id="3" name="Θέση περιεχομένου 2"/>
          <p:cNvSpPr>
            <a:spLocks noGrp="1"/>
          </p:cNvSpPr>
          <p:nvPr>
            <p:ph idx="1"/>
          </p:nvPr>
        </p:nvSpPr>
        <p:spPr/>
        <p:txBody>
          <a:bodyPr/>
          <a:lstStyle/>
          <a:p>
            <a:pPr marL="0" indent="0">
              <a:buNone/>
            </a:pPr>
            <a:r>
              <a:rPr lang="el-GR" dirty="0" smtClean="0"/>
              <a:t>Θα αναφερθούμε: </a:t>
            </a:r>
          </a:p>
          <a:p>
            <a:r>
              <a:rPr lang="el-GR" dirty="0" smtClean="0"/>
              <a:t> στα κριτήρια με τα οποία επιλέγουμε κείμενα για τις γραπτές εξετάσεις στο μάθημα «ΝΕΓ και Λογοτεχνία» </a:t>
            </a:r>
          </a:p>
          <a:p>
            <a:r>
              <a:rPr lang="el-GR" dirty="0"/>
              <a:t>σ</a:t>
            </a:r>
            <a:r>
              <a:rPr lang="el-GR" dirty="0" smtClean="0"/>
              <a:t>τον τρόπο με τον οποίο διατυπώνονται τα θέματα και τα ερωτήματα και </a:t>
            </a:r>
          </a:p>
          <a:p>
            <a:r>
              <a:rPr lang="el-GR" dirty="0"/>
              <a:t>σ</a:t>
            </a:r>
            <a:r>
              <a:rPr lang="el-GR" dirty="0" smtClean="0"/>
              <a:t>τον  τρόπο βαθμολόγησης</a:t>
            </a:r>
            <a:endParaRPr lang="el-GR" dirty="0"/>
          </a:p>
        </p:txBody>
      </p:sp>
      <p:sp>
        <p:nvSpPr>
          <p:cNvPr id="4" name="Θέση υποσέλιδου 3"/>
          <p:cNvSpPr>
            <a:spLocks noGrp="1"/>
          </p:cNvSpPr>
          <p:nvPr>
            <p:ph type="ftr" sz="quarter" idx="11"/>
          </p:nvPr>
        </p:nvSpPr>
        <p:spPr/>
        <p:txBody>
          <a:bodyPr/>
          <a:lstStyle/>
          <a:p>
            <a:r>
              <a:rPr lang="el-GR" dirty="0" smtClean="0"/>
              <a:t>Ινστιτούτο Εκπαιδευτικής Πολιτικής</a:t>
            </a:r>
            <a:endParaRPr lang="el-GR" dirty="0"/>
          </a:p>
        </p:txBody>
      </p:sp>
      <p:pic>
        <p:nvPicPr>
          <p:cNvPr id="6" name="Εικόνα 5"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065" y="6164135"/>
            <a:ext cx="4680520" cy="578501"/>
          </a:xfrm>
          <a:prstGeom prst="rect">
            <a:avLst/>
          </a:prstGeom>
          <a:noFill/>
          <a:ln>
            <a:noFill/>
          </a:ln>
        </p:spPr>
      </p:pic>
    </p:spTree>
    <p:extLst>
      <p:ext uri="{BB962C8B-B14F-4D97-AF65-F5344CB8AC3E}">
        <p14:creationId xmlns:p14="http://schemas.microsoft.com/office/powerpoint/2010/main" val="4167144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Αξιολόγηση του ερμηνευτικού σχολίου ΙΙ</a:t>
            </a:r>
            <a:endParaRPr lang="el-GR" sz="3600" dirty="0"/>
          </a:p>
        </p:txBody>
      </p:sp>
      <p:sp>
        <p:nvSpPr>
          <p:cNvPr id="3" name="2 - Θέση περιεχομένου"/>
          <p:cNvSpPr>
            <a:spLocks noGrp="1"/>
          </p:cNvSpPr>
          <p:nvPr>
            <p:ph idx="1"/>
          </p:nvPr>
        </p:nvSpPr>
        <p:spPr/>
        <p:txBody>
          <a:bodyPr>
            <a:normAutofit lnSpcReduction="10000"/>
          </a:bodyPr>
          <a:lstStyle/>
          <a:p>
            <a:r>
              <a:rPr lang="el-GR" dirty="0" smtClean="0"/>
              <a:t>γ. Σχετικά με την οργάνωση και τη γλωσσική έκφραση του ερμηνευτικού σχολίου αξιολογείται: η αλληλουχία και η συνοχή του ερμηνευτικού σχολίου ως παραγόμενου κειμένου, η χρήση του κατάλληλου λεξιλογίου και η επίπτωση τυχόν </a:t>
            </a:r>
            <a:r>
              <a:rPr lang="el-GR" dirty="0" err="1" smtClean="0"/>
              <a:t>γραμματικοσυντακτικών</a:t>
            </a:r>
            <a:r>
              <a:rPr lang="el-GR" dirty="0" smtClean="0"/>
              <a:t> λαθών στην ερμηνευτική εκδοχή του μαθητή/της μαθήτριας.</a:t>
            </a:r>
          </a:p>
          <a:p>
            <a:r>
              <a:rPr lang="el-GR" dirty="0" smtClean="0"/>
              <a:t>δ. Επιδιώκεται το ερμηνευτικό σχόλιο να αξιολογείται συνολικά ως προς τα παραπάνω κριτήρια και να είναι εμφανής σ</a:t>
            </a:r>
            <a:r>
              <a:rPr lang="ru-RU" dirty="0" smtClean="0"/>
              <a:t>' </a:t>
            </a:r>
            <a:r>
              <a:rPr lang="el-GR" dirty="0" smtClean="0"/>
              <a:t>αυτό η κατανόηση/ερμηνεία του λογοτεχνικού κειμένου, καθώς και η τεκμηριωμένη ανταπόκριση του μαθητή/</a:t>
            </a:r>
            <a:r>
              <a:rPr lang="el-GR" dirty="0" err="1" smtClean="0"/>
              <a:t>τριας</a:t>
            </a:r>
            <a:r>
              <a:rPr lang="el-GR" dirty="0" smtClean="0"/>
              <a:t> απέναντι στο ερώτημα/θέμα που διατυπώνει.</a:t>
            </a:r>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 y="6164135"/>
            <a:ext cx="4680520" cy="578501"/>
          </a:xfrm>
          <a:prstGeom prst="rect">
            <a:avLst/>
          </a:prstGeom>
          <a:noFill/>
          <a:ln>
            <a:noFill/>
          </a:ln>
        </p:spPr>
      </p:pic>
    </p:spTree>
    <p:extLst>
      <p:ext uri="{BB962C8B-B14F-4D97-AF65-F5344CB8AC3E}">
        <p14:creationId xmlns:p14="http://schemas.microsoft.com/office/powerpoint/2010/main" val="382631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sz="3600" dirty="0" smtClean="0"/>
              <a:t>Ενδεικτικές εκφωνήσεις του θέματος του ερμηνευτικού σχολίου</a:t>
            </a:r>
            <a:r>
              <a:rPr lang="el-GR" dirty="0" smtClean="0"/>
              <a:t/>
            </a:r>
            <a:br>
              <a:rPr lang="el-GR" dirty="0" smtClean="0"/>
            </a:br>
            <a:endParaRPr lang="el-GR" dirty="0"/>
          </a:p>
        </p:txBody>
      </p:sp>
      <p:sp>
        <p:nvSpPr>
          <p:cNvPr id="3" name="2 - Θέση περιεχομένου"/>
          <p:cNvSpPr>
            <a:spLocks noGrp="1"/>
          </p:cNvSpPr>
          <p:nvPr>
            <p:ph idx="1"/>
          </p:nvPr>
        </p:nvSpPr>
        <p:spPr>
          <a:xfrm>
            <a:off x="1942415" y="2852936"/>
            <a:ext cx="6591985" cy="3058286"/>
          </a:xfrm>
        </p:spPr>
        <p:txBody>
          <a:bodyPr>
            <a:normAutofit fontScale="62500" lnSpcReduction="20000"/>
          </a:bodyPr>
          <a:lstStyle/>
          <a:p>
            <a:r>
              <a:rPr lang="el-GR" i="1" dirty="0" smtClean="0">
                <a:solidFill>
                  <a:schemeClr val="tx1">
                    <a:lumMod val="85000"/>
                    <a:lumOff val="15000"/>
                  </a:schemeClr>
                </a:solidFill>
                <a:latin typeface="Franklin Gothic Book" panose="020B0503020102020204" pitchFamily="34" charset="0"/>
                <a:cs typeface="Arial" panose="020B0604020202020204" pitchFamily="34" charset="0"/>
              </a:rPr>
              <a:t>Να διατυπώσετε το ερμηνευτικό σας σχόλιο για το ποίημα/αφήγημα κ.λπ.</a:t>
            </a:r>
            <a:endParaRPr lang="el-GR" dirty="0" smtClean="0">
              <a:solidFill>
                <a:schemeClr val="tx1">
                  <a:lumMod val="85000"/>
                  <a:lumOff val="15000"/>
                </a:schemeClr>
              </a:solidFill>
              <a:latin typeface="Franklin Gothic Book" panose="020B0503020102020204" pitchFamily="34" charset="0"/>
              <a:cs typeface="Arial" panose="020B0604020202020204" pitchFamily="34" charset="0"/>
            </a:endParaRPr>
          </a:p>
          <a:p>
            <a:r>
              <a:rPr lang="el-GR" i="1" dirty="0" smtClean="0">
                <a:solidFill>
                  <a:schemeClr val="tx1">
                    <a:lumMod val="85000"/>
                    <a:lumOff val="15000"/>
                  </a:schemeClr>
                </a:solidFill>
                <a:latin typeface="Franklin Gothic Book" panose="020B0503020102020204" pitchFamily="34" charset="0"/>
                <a:cs typeface="Arial" panose="020B0604020202020204" pitchFamily="34" charset="0"/>
              </a:rPr>
              <a:t>Να σχολιάσετε εκείνο το θέμα, από όσα θέτει το κείμενο, που κρίνετε πιο σημαντικό. </a:t>
            </a:r>
            <a:endParaRPr lang="el-GR" dirty="0" smtClean="0">
              <a:solidFill>
                <a:schemeClr val="tx1">
                  <a:lumMod val="85000"/>
                  <a:lumOff val="15000"/>
                </a:schemeClr>
              </a:solidFill>
              <a:latin typeface="Franklin Gothic Book" panose="020B0503020102020204" pitchFamily="34" charset="0"/>
              <a:cs typeface="Arial" panose="020B0604020202020204" pitchFamily="34" charset="0"/>
            </a:endParaRPr>
          </a:p>
          <a:p>
            <a:r>
              <a:rPr lang="el-GR" i="1" dirty="0" smtClean="0">
                <a:solidFill>
                  <a:schemeClr val="tx1">
                    <a:lumMod val="85000"/>
                    <a:lumOff val="15000"/>
                  </a:schemeClr>
                </a:solidFill>
                <a:latin typeface="Franklin Gothic Book" panose="020B0503020102020204" pitchFamily="34" charset="0"/>
                <a:cs typeface="Arial" panose="020B0604020202020204" pitchFamily="34" charset="0"/>
              </a:rPr>
              <a:t>Ποιο είναι το ερώτημα που, κατά τη γνώμη σας, θέτει το κείμενο; Ποια είναι η απάντηση του κειμένου/ του ήρωα κ.λπ.; Ποια είναι η δική σας απάντηση;</a:t>
            </a:r>
            <a:endParaRPr lang="en-US" i="1" dirty="0" smtClean="0">
              <a:solidFill>
                <a:schemeClr val="tx1">
                  <a:lumMod val="85000"/>
                  <a:lumOff val="15000"/>
                </a:schemeClr>
              </a:solidFill>
              <a:latin typeface="Franklin Gothic Book" panose="020B0503020102020204" pitchFamily="34" charset="0"/>
              <a:cs typeface="Arial" panose="020B0604020202020204" pitchFamily="34" charset="0"/>
            </a:endParaRPr>
          </a:p>
          <a:p>
            <a:pPr algn="just">
              <a:lnSpc>
                <a:spcPct val="107000"/>
              </a:lnSpc>
              <a:spcAft>
                <a:spcPts val="800"/>
              </a:spcAft>
            </a:pPr>
            <a:r>
              <a:rPr lang="el-GR" i="1" dirty="0" smtClean="0">
                <a:solidFill>
                  <a:schemeClr val="tx1">
                    <a:lumMod val="85000"/>
                    <a:lumOff val="15000"/>
                  </a:schemeClr>
                </a:solidFill>
                <a:uFill>
                  <a:solidFill>
                    <a:srgbClr val="000000"/>
                  </a:solidFill>
                </a:uFill>
                <a:latin typeface="Franklin Gothic Book" panose="020B0503020102020204" pitchFamily="34" charset="0"/>
                <a:ea typeface="Helvetica Neue"/>
                <a:cs typeface="Arial" panose="020B0604020202020204" pitchFamily="34" charset="0"/>
              </a:rPr>
              <a:t>«</a:t>
            </a:r>
            <a:r>
              <a:rPr lang="el-GR" i="1" dirty="0">
                <a:solidFill>
                  <a:schemeClr val="tx1">
                    <a:lumMod val="85000"/>
                    <a:lumOff val="15000"/>
                  </a:schemeClr>
                </a:solidFill>
                <a:uFill>
                  <a:solidFill>
                    <a:srgbClr val="000000"/>
                  </a:solidFill>
                </a:uFill>
                <a:latin typeface="Franklin Gothic Book" panose="020B0503020102020204" pitchFamily="34" charset="0"/>
                <a:ea typeface="Helvetica Neue"/>
                <a:cs typeface="Arial" panose="020B0604020202020204" pitchFamily="34" charset="0"/>
              </a:rPr>
              <a:t>Θεσσαλονίκη, Μέρες του 1969 μ. Χ.»: Ποιο είναι το ερώτημα που προκύπτει, </a:t>
            </a:r>
            <a:r>
              <a:rPr lang="el-GR" i="1" dirty="0" smtClean="0">
                <a:solidFill>
                  <a:schemeClr val="tx1">
                    <a:lumMod val="85000"/>
                    <a:lumOff val="15000"/>
                  </a:schemeClr>
                </a:solidFill>
                <a:uFill>
                  <a:solidFill>
                    <a:srgbClr val="000000"/>
                  </a:solidFill>
                </a:uFill>
                <a:latin typeface="Franklin Gothic Book" panose="020B0503020102020204" pitchFamily="34" charset="0"/>
                <a:ea typeface="Helvetica Neue"/>
                <a:cs typeface="Arial" panose="020B0604020202020204" pitchFamily="34" charset="0"/>
              </a:rPr>
              <a:t>κατά τη γνώμη σας, από τους στίχους 15 και 17 του ποιήματος; Αυτό το θέμα τι σημαίνει για εσάς</a:t>
            </a:r>
            <a:r>
              <a:rPr lang="el-GR" dirty="0" smtClean="0">
                <a:solidFill>
                  <a:schemeClr val="tx1">
                    <a:lumMod val="85000"/>
                    <a:lumOff val="15000"/>
                  </a:schemeClr>
                </a:solidFill>
                <a:uFill>
                  <a:solidFill>
                    <a:srgbClr val="000000"/>
                  </a:solidFill>
                </a:uFill>
                <a:latin typeface="Franklin Gothic Book" panose="020B0503020102020204" pitchFamily="34" charset="0"/>
                <a:ea typeface="Helvetica Neue"/>
                <a:cs typeface="Arial" panose="020B0604020202020204" pitchFamily="34" charset="0"/>
              </a:rPr>
              <a:t>;</a:t>
            </a:r>
          </a:p>
          <a:p>
            <a:pPr algn="just">
              <a:lnSpc>
                <a:spcPct val="107000"/>
              </a:lnSpc>
              <a:spcAft>
                <a:spcPts val="800"/>
              </a:spcAft>
            </a:pPr>
            <a:r>
              <a:rPr lang="el-GR" i="1" dirty="0" smtClean="0">
                <a:solidFill>
                  <a:schemeClr val="tx1">
                    <a:lumMod val="85000"/>
                    <a:lumOff val="15000"/>
                  </a:schemeClr>
                </a:solidFill>
                <a:uFill>
                  <a:solidFill>
                    <a:srgbClr val="000000"/>
                  </a:solidFill>
                </a:uFill>
                <a:latin typeface="Franklin Gothic Book" panose="020B0503020102020204" pitchFamily="34" charset="0"/>
                <a:ea typeface="Helvetica Neue"/>
                <a:cs typeface="Arial" panose="020B0604020202020204" pitchFamily="34" charset="0"/>
              </a:rPr>
              <a:t>«Ένα παιδί μετράει τα άστρα»: Να παρουσιάσεις τη συναισθηματική κατάσταση του δασκάλου, όπως αυτή εμφανίζεται στο απόσπασμα. Εννοείται ότι η γνώμη σου είναι ανάγκη να στηριχθεί σε δείκτες του κειμένου</a:t>
            </a:r>
            <a:r>
              <a:rPr lang="el-GR" i="1" dirty="0" smtClean="0">
                <a:solidFill>
                  <a:schemeClr val="tx1">
                    <a:lumMod val="85000"/>
                    <a:lumOff val="15000"/>
                  </a:schemeClr>
                </a:solidFill>
                <a:uFill>
                  <a:solidFill>
                    <a:srgbClr val="000000"/>
                  </a:solidFill>
                </a:uFill>
                <a:latin typeface="Franklin Gothic Book" panose="020B0503020102020204" pitchFamily="34" charset="0"/>
                <a:ea typeface="Helvetica Neue"/>
                <a:cs typeface="Calibri" panose="020F0502020204030204" pitchFamily="34" charset="0"/>
              </a:rPr>
              <a:t>.</a:t>
            </a:r>
            <a:endParaRPr lang="el-GR" dirty="0" smtClean="0">
              <a:solidFill>
                <a:schemeClr val="tx1">
                  <a:lumMod val="85000"/>
                  <a:lumOff val="15000"/>
                </a:schemeClr>
              </a:solidFill>
              <a:uFill>
                <a:solidFill>
                  <a:srgbClr val="000000"/>
                </a:solidFill>
              </a:uFill>
              <a:latin typeface="Franklin Gothic Book" panose="020B0503020102020204" pitchFamily="34" charset="0"/>
              <a:ea typeface="Helvetica Neue"/>
              <a:cs typeface="Arial Unicode MS"/>
            </a:endParaRPr>
          </a:p>
          <a:p>
            <a:endParaRPr lang="el-GR" dirty="0">
              <a:solidFill>
                <a:schemeClr val="tx1">
                  <a:lumMod val="85000"/>
                  <a:lumOff val="15000"/>
                </a:schemeClr>
              </a:solidFill>
            </a:endParaRPr>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 y="6164135"/>
            <a:ext cx="4680520" cy="578501"/>
          </a:xfrm>
          <a:prstGeom prst="rect">
            <a:avLst/>
          </a:prstGeom>
          <a:noFill/>
          <a:ln>
            <a:noFill/>
          </a:ln>
        </p:spPr>
      </p:pic>
    </p:spTree>
    <p:extLst>
      <p:ext uri="{BB962C8B-B14F-4D97-AF65-F5344CB8AC3E}">
        <p14:creationId xmlns:p14="http://schemas.microsoft.com/office/powerpoint/2010/main" val="2037567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Διευκρίνιση για τη διατύπωση του Γ΄ θέματος </a:t>
            </a:r>
            <a:endParaRPr lang="el-GR" sz="3200" dirty="0"/>
          </a:p>
        </p:txBody>
      </p:sp>
      <p:sp>
        <p:nvSpPr>
          <p:cNvPr id="3" name="Θέση περιεχομένου 2"/>
          <p:cNvSpPr>
            <a:spLocks noGrp="1"/>
          </p:cNvSpPr>
          <p:nvPr>
            <p:ph idx="1"/>
          </p:nvPr>
        </p:nvSpPr>
        <p:spPr/>
        <p:txBody>
          <a:bodyPr/>
          <a:lstStyle/>
          <a:p>
            <a:r>
              <a:rPr lang="el-GR" dirty="0"/>
              <a:t>Στην εκφώνηση του ερωτήματος καλό είναι να αποφεύγεται η αναφορά σε </a:t>
            </a:r>
            <a:r>
              <a:rPr lang="el-GR" dirty="0" err="1"/>
              <a:t>κειμενικούς</a:t>
            </a:r>
            <a:r>
              <a:rPr lang="el-GR" dirty="0"/>
              <a:t> δείκτες, καθώς θεωρείται δεδομένη η αναφορά σε αυτούς στο μαθητικό κείμενο, στο οποίο αποτυπώνεται ο τρόπος με τον οποίο ο πομπός εκφράζει το θέμα-μήνυμα και ο τρόπος με τον οποίο ο/η μαθητής/μαθήτρια προσλαμβάνει το μήνυμα. </a:t>
            </a:r>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2967331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Διευκρινίσεις για το περικείμενο του λογοτεχνικού κειμένου </a:t>
            </a:r>
            <a:endParaRPr lang="el-GR" sz="3200" dirty="0"/>
          </a:p>
        </p:txBody>
      </p:sp>
      <p:sp>
        <p:nvSpPr>
          <p:cNvPr id="3" name="2 - Θέση περιεχομένου"/>
          <p:cNvSpPr>
            <a:spLocks noGrp="1"/>
          </p:cNvSpPr>
          <p:nvPr>
            <p:ph idx="1"/>
          </p:nvPr>
        </p:nvSpPr>
        <p:spPr/>
        <p:txBody>
          <a:bodyPr>
            <a:normAutofit/>
          </a:bodyPr>
          <a:lstStyle/>
          <a:p>
            <a:pPr algn="just"/>
            <a:r>
              <a:rPr lang="el-GR" dirty="0" smtClean="0"/>
              <a:t>Το λογοτεχνικό κείμενο μπορεί να συνοδεύεται από εισαγωγικό σημείωμα, στο οποίο θα αναφέρονται πληροφορίες (χωρίς ερμηνευτικά σχόλια) που κρίνονται απαραίτητες για την κατανόηση του λογοτεχνικού κειμένου (π.χ. για το συγκείμενο του λογοτεχνικού κειμένου). Επίσης, μπορεί να δίνεται με τη μορφή υποσημείωσης η σημασία μιας λέξης που δεν θεωρείται ότι θα είναι γνωστή. </a:t>
            </a:r>
          </a:p>
          <a:p>
            <a:pPr algn="just"/>
            <a:r>
              <a:rPr lang="el-GR" dirty="0" smtClean="0"/>
              <a:t>Πρέπει να τονίζεται στους μαθητές και τις μαθήτριες ότι το λογοτεχνικό κείμενο δεν έχει απαραίτητα σχέση με τα μη λογοτεχνικά κείμενα. </a:t>
            </a:r>
          </a:p>
          <a:p>
            <a:pPr algn="just"/>
            <a:endParaRPr lang="el-GR" sz="2800" dirty="0" smtClean="0"/>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9831" y="6164135"/>
            <a:ext cx="4680520" cy="578501"/>
          </a:xfrm>
          <a:prstGeom prst="rect">
            <a:avLst/>
          </a:prstGeom>
          <a:noFill/>
          <a:ln>
            <a:noFill/>
          </a:ln>
        </p:spPr>
      </p:pic>
    </p:spTree>
    <p:extLst>
      <p:ext uri="{BB962C8B-B14F-4D97-AF65-F5344CB8AC3E}">
        <p14:creationId xmlns:p14="http://schemas.microsoft.com/office/powerpoint/2010/main" val="2060838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Για το Δ΄ θέμα </a:t>
            </a:r>
            <a:endParaRPr lang="el-GR" dirty="0"/>
          </a:p>
        </p:txBody>
      </p:sp>
      <p:sp>
        <p:nvSpPr>
          <p:cNvPr id="3" name="Θέση περιεχομένου 2"/>
          <p:cNvSpPr>
            <a:spLocks noGrp="1"/>
          </p:cNvSpPr>
          <p:nvPr>
            <p:ph idx="1"/>
          </p:nvPr>
        </p:nvSpPr>
        <p:spPr/>
        <p:txBody>
          <a:bodyPr>
            <a:normAutofit lnSpcReduction="10000"/>
          </a:bodyPr>
          <a:lstStyle/>
          <a:p>
            <a:r>
              <a:rPr lang="el-GR" dirty="0"/>
              <a:t>Με τον όρο «αξιοποίηση πληροφοριών και βασικών εννοιών κειμένου αναφοράς», αξιολογείται η κρίση του/της μαθητή/</a:t>
            </a:r>
            <a:r>
              <a:rPr lang="el-GR" dirty="0" err="1"/>
              <a:t>τριας</a:t>
            </a:r>
            <a:r>
              <a:rPr lang="el-GR" dirty="0"/>
              <a:t>, στο βαθμό που λαμβάνει υπόψη ή αγνοεί σημαντικές πτυχές του θέματος που θίγονται στο κείμενο (ή στα κείμενα) αναφοράς. Οι μαθητές και οι μαθήτριες αξιολογούν ποιες από τις προηγούμενες γνώσεις τους, εμπειρικά δεδομένα, βιώματα από την καθημερινή τους ζωή, από τη σύγχρονη πραγματικότητα θα αξιοποιήσουν, για να τοποθετηθούν, να συμφωνήσουν ή να διαφωνήσουν στο ερώτημα (ή στα ερωτήματα) που τίθεται. (</a:t>
            </a:r>
            <a:r>
              <a:rPr lang="el-GR" dirty="0" err="1" smtClean="0"/>
              <a:t>Γι</a:t>
            </a:r>
            <a:r>
              <a:rPr lang="en-US" dirty="0" smtClean="0"/>
              <a:t>’ </a:t>
            </a:r>
            <a:r>
              <a:rPr lang="el-GR" dirty="0" smtClean="0"/>
              <a:t>αυτό </a:t>
            </a:r>
            <a:r>
              <a:rPr lang="el-GR" dirty="0"/>
              <a:t>και τα κείμενα αναφοράς πρέπει να κινητοποιούν τη σκέψη των μαθητών/-τριών και να τους προκαλούν να πάρουν θέση). </a:t>
            </a:r>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2703948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Ενδεικτικές εκφωνήσεις θεμάτων παραγωγής λόγου</a:t>
            </a:r>
          </a:p>
        </p:txBody>
      </p:sp>
      <p:sp>
        <p:nvSpPr>
          <p:cNvPr id="3" name="Θέση περιεχομένου 2"/>
          <p:cNvSpPr>
            <a:spLocks noGrp="1"/>
          </p:cNvSpPr>
          <p:nvPr>
            <p:ph idx="1"/>
          </p:nvPr>
        </p:nvSpPr>
        <p:spPr/>
        <p:txBody>
          <a:bodyPr>
            <a:normAutofit fontScale="92500" lnSpcReduction="10000"/>
          </a:bodyPr>
          <a:lstStyle/>
          <a:p>
            <a:pPr marL="0" indent="0">
              <a:buNone/>
            </a:pPr>
            <a:endParaRPr lang="el-GR" dirty="0"/>
          </a:p>
          <a:p>
            <a:r>
              <a:rPr lang="el-GR" dirty="0"/>
              <a:t>Αξιοποιώντας δημιουργικά τις πληροφορίες (π.χ. επιχειρήματα, ιδέες, εκφράσεις κ.ά.) από το κείμενο ή τα κείμενα αναφοράς με την ιδιότητά σας ως μαθητές/μαθήτριες να αναπτύξετε τις απόψεις σας σχετικά …. Το κείμενό σας να έχει τη μορφή άρθρου το οποίο θα δημοσιευτεί στο περιοδικό του σχολείου σας (γύρω στις 350 λέξεις). </a:t>
            </a:r>
          </a:p>
          <a:p>
            <a:r>
              <a:rPr lang="el-GR" dirty="0"/>
              <a:t>Ο αρθρογράφος υποστηρίζει τη θέση ότι …. Εσείς συμφωνείτε ή διαφωνείτε με τη θέση αυτή; Να υποστηρίξετε τη γνώμη σας σε ένα κείμενο 350 λέξεων, το οποίο θα έχει τη μορφή διαδικτυακής επιστολής προς αυτόν. </a:t>
            </a:r>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2616662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Ενδεικτικές εκφωνήσεις θεμάτων παραγωγής λόγου</a:t>
            </a:r>
          </a:p>
        </p:txBody>
      </p:sp>
      <p:sp>
        <p:nvSpPr>
          <p:cNvPr id="3" name="Θέση περιεχομένου 2"/>
          <p:cNvSpPr>
            <a:spLocks noGrp="1"/>
          </p:cNvSpPr>
          <p:nvPr>
            <p:ph idx="1"/>
          </p:nvPr>
        </p:nvSpPr>
        <p:spPr/>
        <p:txBody>
          <a:bodyPr>
            <a:normAutofit fontScale="55000" lnSpcReduction="20000"/>
          </a:bodyPr>
          <a:lstStyle/>
          <a:p>
            <a:pPr marL="0" indent="0">
              <a:buNone/>
            </a:pPr>
            <a:r>
              <a:rPr lang="el-GR" dirty="0" smtClean="0"/>
              <a:t>- </a:t>
            </a:r>
            <a:r>
              <a:rPr lang="el-GR" sz="3400" dirty="0" smtClean="0"/>
              <a:t>Στο </a:t>
            </a:r>
            <a:r>
              <a:rPr lang="el-GR" sz="3400" dirty="0"/>
              <a:t>κείμενο παρουσιάζονται κάποια προβλήματα που έχει το σύγχρονο σχολείο. Ποιο από τα προβλήματα αυτά θεωρείτε ως το πιο σημαντικό; Να εξηγήσετε την άποψή σας και να προτείνετε τεκμηριωμένα κάποιους ενδεικτικούς τρόπους επίλυσής του αξιοποιώντας τη δική σας μαθητική εμπειρία. Το κείμενό σας να έχει τη μορφή και το ύφος της ομιλίας σε μια εκδήλωση στο σχολείο σας (γύρω στις 350 λέξεις).</a:t>
            </a:r>
          </a:p>
          <a:p>
            <a:endParaRPr lang="el-GR" sz="3400" dirty="0"/>
          </a:p>
          <a:p>
            <a:pPr marL="0" indent="0">
              <a:buNone/>
            </a:pPr>
            <a:r>
              <a:rPr lang="el-GR" sz="3400" dirty="0" smtClean="0"/>
              <a:t>- Λαμβάνοντας </a:t>
            </a:r>
            <a:r>
              <a:rPr lang="el-GR" sz="3400" dirty="0"/>
              <a:t>υπόψη τη θέση του αρθρογράφου στο κείμενο αναφοράς Ι, καλείστε να τοποθετηθείτε στο εξής ερώτημα: Θεωρείτε ότι</a:t>
            </a:r>
            <a:r>
              <a:rPr lang="el-GR" sz="3400" dirty="0" smtClean="0"/>
              <a:t>…. ( </a:t>
            </a:r>
            <a:r>
              <a:rPr lang="el-GR" sz="3400" dirty="0" err="1" smtClean="0"/>
              <a:t>Κειμενικό</a:t>
            </a:r>
            <a:r>
              <a:rPr lang="el-GR" sz="3400" dirty="0" smtClean="0"/>
              <a:t> </a:t>
            </a:r>
            <a:r>
              <a:rPr lang="el-GR" sz="3400" dirty="0"/>
              <a:t>είδος: Άρθρο Πομπός: Μαθητής/Μαθήτρια Μέσο: </a:t>
            </a:r>
            <a:r>
              <a:rPr lang="el-GR" sz="3400" dirty="0" smtClean="0"/>
              <a:t>    Εφημερίδα </a:t>
            </a:r>
            <a:r>
              <a:rPr lang="el-GR" sz="3400" dirty="0"/>
              <a:t>πανελλαδικής κυκλοφορίας Αποδέκτης: Ευρύ αναγνωστικό κοινό  Όριο λέξεων: 350 </a:t>
            </a:r>
            <a:r>
              <a:rPr lang="el-GR" sz="3400" dirty="0" smtClean="0"/>
              <a:t>λέξεις)</a:t>
            </a:r>
            <a:endParaRPr lang="el-GR" sz="3400" dirty="0"/>
          </a:p>
          <a:p>
            <a:endParaRPr lang="el-GR" sz="3400" dirty="0"/>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2994" y="6164135"/>
            <a:ext cx="4680520" cy="578501"/>
          </a:xfrm>
          <a:prstGeom prst="rect">
            <a:avLst/>
          </a:prstGeom>
          <a:noFill/>
          <a:ln>
            <a:noFill/>
          </a:ln>
        </p:spPr>
      </p:pic>
    </p:spTree>
    <p:extLst>
      <p:ext uri="{BB962C8B-B14F-4D97-AF65-F5344CB8AC3E}">
        <p14:creationId xmlns:p14="http://schemas.microsoft.com/office/powerpoint/2010/main" val="648524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Το γραπτό διαγώνισμα </a:t>
            </a:r>
            <a:endParaRPr lang="el-GR" dirty="0"/>
          </a:p>
        </p:txBody>
      </p:sp>
      <p:sp>
        <p:nvSpPr>
          <p:cNvPr id="3" name="Θέση περιεχομένου 2"/>
          <p:cNvSpPr>
            <a:spLocks noGrp="1"/>
          </p:cNvSpPr>
          <p:nvPr>
            <p:ph idx="1"/>
          </p:nvPr>
        </p:nvSpPr>
        <p:spPr/>
        <p:txBody>
          <a:bodyPr/>
          <a:lstStyle/>
          <a:p>
            <a:pPr marL="0" indent="0">
              <a:buNone/>
            </a:pPr>
            <a:r>
              <a:rPr lang="el-GR" dirty="0" smtClean="0"/>
              <a:t>Για το διαγώνισμα διαλέξαμε: </a:t>
            </a:r>
          </a:p>
          <a:p>
            <a:r>
              <a:rPr lang="el-GR" dirty="0" err="1"/>
              <a:t>Fernando</a:t>
            </a:r>
            <a:r>
              <a:rPr lang="el-GR" dirty="0"/>
              <a:t> </a:t>
            </a:r>
            <a:r>
              <a:rPr lang="el-GR" dirty="0" err="1"/>
              <a:t>Savater</a:t>
            </a:r>
            <a:r>
              <a:rPr lang="el-GR" dirty="0"/>
              <a:t>, </a:t>
            </a:r>
            <a:r>
              <a:rPr lang="el-GR" dirty="0" smtClean="0"/>
              <a:t>2013. </a:t>
            </a:r>
            <a:r>
              <a:rPr lang="el-GR" i="1" dirty="0"/>
              <a:t>Μιλώντας στον γιο μου για την ηθική και την ελευθερία</a:t>
            </a:r>
            <a:r>
              <a:rPr lang="el-GR" dirty="0"/>
              <a:t>, Αθήνα: </a:t>
            </a:r>
            <a:r>
              <a:rPr lang="el-GR" dirty="0" err="1"/>
              <a:t>Εκδ</a:t>
            </a:r>
            <a:r>
              <a:rPr lang="el-GR" dirty="0"/>
              <a:t>. Πατάκη, σελ. 106-107 και 194-195 (Διασκευή</a:t>
            </a:r>
            <a:r>
              <a:rPr lang="el-GR" dirty="0" smtClean="0"/>
              <a:t>)</a:t>
            </a:r>
          </a:p>
          <a:p>
            <a:pPr marL="0" indent="0">
              <a:buNone/>
            </a:pPr>
            <a:r>
              <a:rPr lang="el-GR" i="1" dirty="0" smtClean="0"/>
              <a:t>Στοχαστικό δοκίμιο με απλό παραινετικό ύφος, κατάλληλο για την ηλικία των μαθητών και των μαθητριών.  </a:t>
            </a: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1729" y="6164135"/>
            <a:ext cx="4680520" cy="578501"/>
          </a:xfrm>
          <a:prstGeom prst="rect">
            <a:avLst/>
          </a:prstGeom>
          <a:noFill/>
          <a:ln>
            <a:noFill/>
          </a:ln>
        </p:spPr>
      </p:pic>
    </p:spTree>
    <p:extLst>
      <p:ext uri="{BB962C8B-B14F-4D97-AF65-F5344CB8AC3E}">
        <p14:creationId xmlns:p14="http://schemas.microsoft.com/office/powerpoint/2010/main" val="2818822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Για το θέμα Α </a:t>
            </a:r>
            <a:endParaRPr lang="el-GR" sz="3600" dirty="0"/>
          </a:p>
        </p:txBody>
      </p:sp>
      <p:sp>
        <p:nvSpPr>
          <p:cNvPr id="3" name="Θέση περιεχομένου 2"/>
          <p:cNvSpPr>
            <a:spLocks noGrp="1"/>
          </p:cNvSpPr>
          <p:nvPr>
            <p:ph idx="1"/>
          </p:nvPr>
        </p:nvSpPr>
        <p:spPr/>
        <p:txBody>
          <a:bodyPr>
            <a:normAutofit/>
          </a:bodyPr>
          <a:lstStyle/>
          <a:p>
            <a:r>
              <a:rPr lang="el-GR" dirty="0"/>
              <a:t>ΘΕΜΑ Α΄ (15 μονάδες)</a:t>
            </a:r>
          </a:p>
          <a:p>
            <a:r>
              <a:rPr lang="el-GR" dirty="0"/>
              <a:t>Με συνοπτικό τρόπο να αποδώσεις το νοηματικό </a:t>
            </a:r>
            <a:r>
              <a:rPr lang="el-GR" dirty="0" smtClean="0"/>
              <a:t>περιεχόμενο του όρου «</a:t>
            </a:r>
            <a:r>
              <a:rPr lang="el-GR" dirty="0"/>
              <a:t>ηλίθιος</a:t>
            </a:r>
            <a:r>
              <a:rPr lang="el-GR" dirty="0" smtClean="0"/>
              <a:t>», όπως τον εννοεί ο συγγραφέας στο κείμενο 1.  </a:t>
            </a:r>
            <a:r>
              <a:rPr lang="el-GR" dirty="0"/>
              <a:t>(60 – 70 λέξεις). </a:t>
            </a:r>
            <a:endParaRPr lang="el-GR" dirty="0" smtClean="0"/>
          </a:p>
          <a:p>
            <a:r>
              <a:rPr lang="el-GR" dirty="0" smtClean="0"/>
              <a:t>Με </a:t>
            </a:r>
            <a:r>
              <a:rPr lang="el-GR" dirty="0"/>
              <a:t>συνοπτικό τρόπο να αποδώσεις το νοηματικό περιεχόμενο στον όρο «ηλίθιος», όπως τον εννοεί ο συγγραφέας στο παρακάτω απόσπασμα του κειμένου 1: «α) Αυτός που πιστεύει ότι δε θέλει τίποτα … καταλήγει να μπερδεύει το καλό με αυτό που θα τον καταστρέψει».  </a:t>
            </a:r>
            <a:r>
              <a:rPr lang="el-GR" dirty="0" smtClean="0"/>
              <a:t>(60-70 λέξεις</a:t>
            </a:r>
            <a:r>
              <a:rPr lang="el-GR" dirty="0"/>
              <a:t>)</a:t>
            </a:r>
          </a:p>
          <a:p>
            <a:endParaRPr lang="el-GR" dirty="0"/>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6164135"/>
            <a:ext cx="4680520" cy="578501"/>
          </a:xfrm>
          <a:prstGeom prst="rect">
            <a:avLst/>
          </a:prstGeom>
          <a:noFill/>
          <a:ln>
            <a:noFill/>
          </a:ln>
        </p:spPr>
      </p:pic>
    </p:spTree>
    <p:extLst>
      <p:ext uri="{BB962C8B-B14F-4D97-AF65-F5344CB8AC3E}">
        <p14:creationId xmlns:p14="http://schemas.microsoft.com/office/powerpoint/2010/main" val="3645637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Σχόλια για το Α΄ Θέμα </a:t>
            </a:r>
            <a:endParaRPr lang="el-GR" sz="3600" dirty="0"/>
          </a:p>
        </p:txBody>
      </p:sp>
      <p:sp>
        <p:nvSpPr>
          <p:cNvPr id="3" name="Θέση περιεχομένου 2"/>
          <p:cNvSpPr>
            <a:spLocks noGrp="1"/>
          </p:cNvSpPr>
          <p:nvPr>
            <p:ph idx="1"/>
          </p:nvPr>
        </p:nvSpPr>
        <p:spPr/>
        <p:txBody>
          <a:bodyPr/>
          <a:lstStyle/>
          <a:p>
            <a:r>
              <a:rPr lang="el-GR" dirty="0" smtClean="0"/>
              <a:t>Βαθμός δυσκολίας υψηλός </a:t>
            </a:r>
          </a:p>
          <a:p>
            <a:pPr marL="0" indent="0">
              <a:buNone/>
            </a:pPr>
            <a:r>
              <a:rPr lang="el-GR" dirty="0" smtClean="0"/>
              <a:t>Από τους μαθητές απαιτείται ιδιαίτερη προσοχή στην παράφραση (χρήση συνωνύμων φράσεων- λέξεων) ή στην οργάνωση (να διακρίνουν τη διαιρετική βάση: «ξέρει» και «θέλει»). </a:t>
            </a: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4110343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της παρουσίασης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hlinkClick r:id="rId2"/>
              </a:rPr>
              <a:t>Υλικό για την </a:t>
            </a:r>
            <a:r>
              <a:rPr lang="el-GR" dirty="0" err="1" smtClean="0">
                <a:hlinkClick r:id="rId2"/>
              </a:rPr>
              <a:t>Γ΄Λυκείου</a:t>
            </a:r>
            <a:r>
              <a:rPr lang="el-GR" dirty="0" smtClean="0"/>
              <a:t> (ΠΣ, Οδηγίες, εκπαιδευτικό υλικό)</a:t>
            </a:r>
          </a:p>
          <a:p>
            <a:r>
              <a:rPr lang="el-GR" dirty="0" smtClean="0">
                <a:hlinkClick r:id="rId3"/>
              </a:rPr>
              <a:t>Ενδεικτικές ερωτήσεις</a:t>
            </a:r>
            <a:endParaRPr lang="el-GR" dirty="0" smtClean="0"/>
          </a:p>
          <a:p>
            <a:pPr algn="just">
              <a:lnSpc>
                <a:spcPct val="150000"/>
              </a:lnSpc>
            </a:pPr>
            <a:r>
              <a:rPr lang="el-GR" sz="2600" dirty="0" smtClean="0"/>
              <a:t>Παράδειγμα διαγωνίσματος Α΄ τετραμήνου που εκπονήθηκε από τη Μονάδα Ανθρωπιστικών Επιστημών – Φιλολογίας του Ι.Ε.Π. σε συνεργασία με τρία σχολεία της χώρας και με βάση αυτό πραγματοποιήθηκε </a:t>
            </a:r>
            <a:r>
              <a:rPr lang="el-GR" sz="2600" dirty="0" err="1" smtClean="0"/>
              <a:t>προσομοιωτική</a:t>
            </a:r>
            <a:r>
              <a:rPr lang="el-GR" sz="2600" dirty="0" smtClean="0"/>
              <a:t> γραπτή εξέταση των μαθητών και των μαθητριών της Γ΄ Λυκείου των τριών σχολείων.   </a:t>
            </a:r>
            <a:endParaRPr lang="el-GR" sz="2600" dirty="0"/>
          </a:p>
        </p:txBody>
      </p:sp>
      <p:sp>
        <p:nvSpPr>
          <p:cNvPr id="4" name="Θέση υποσέλιδου 3"/>
          <p:cNvSpPr>
            <a:spLocks noGrp="1"/>
          </p:cNvSpPr>
          <p:nvPr>
            <p:ph type="ftr" sz="quarter" idx="11"/>
          </p:nvPr>
        </p:nvSpPr>
        <p:spPr/>
        <p:txBody>
          <a:bodyPr/>
          <a:lstStyle/>
          <a:p>
            <a:r>
              <a:rPr lang="el-GR" dirty="0" smtClean="0"/>
              <a:t>Ινστιτούτο Εκπαιδευτικής Πολιτικής</a:t>
            </a:r>
            <a:endParaRPr lang="el-GR" dirty="0"/>
          </a:p>
        </p:txBody>
      </p:sp>
      <p:pic>
        <p:nvPicPr>
          <p:cNvPr id="5" name="Εικόνα 4" descr="IEP2"/>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87624" y="6164135"/>
            <a:ext cx="4680520" cy="578501"/>
          </a:xfrm>
          <a:prstGeom prst="rect">
            <a:avLst/>
          </a:prstGeom>
          <a:noFill/>
          <a:ln>
            <a:noFill/>
          </a:ln>
        </p:spPr>
      </p:pic>
    </p:spTree>
    <p:extLst>
      <p:ext uri="{BB962C8B-B14F-4D97-AF65-F5344CB8AC3E}">
        <p14:creationId xmlns:p14="http://schemas.microsoft.com/office/powerpoint/2010/main" val="16942228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28700" y="685800"/>
            <a:ext cx="7200900" cy="582910"/>
          </a:xfrm>
        </p:spPr>
        <p:txBody>
          <a:bodyPr>
            <a:normAutofit/>
          </a:bodyPr>
          <a:lstStyle/>
          <a:p>
            <a:r>
              <a:rPr lang="el-GR" sz="3600" dirty="0" smtClean="0"/>
              <a:t>Για το Β΄ θέμα </a:t>
            </a:r>
            <a:endParaRPr lang="el-GR" sz="3600" dirty="0"/>
          </a:p>
        </p:txBody>
      </p:sp>
      <p:sp>
        <p:nvSpPr>
          <p:cNvPr id="3" name="Θέση περιεχομένου 2"/>
          <p:cNvSpPr>
            <a:spLocks noGrp="1"/>
          </p:cNvSpPr>
          <p:nvPr>
            <p:ph idx="1"/>
          </p:nvPr>
        </p:nvSpPr>
        <p:spPr>
          <a:xfrm>
            <a:off x="457200" y="1268760"/>
            <a:ext cx="8435280" cy="5184576"/>
          </a:xfrm>
        </p:spPr>
        <p:txBody>
          <a:bodyPr>
            <a:normAutofit lnSpcReduction="10000"/>
          </a:bodyPr>
          <a:lstStyle/>
          <a:p>
            <a:r>
              <a:rPr lang="el-GR" dirty="0"/>
              <a:t>1ο ερώτημα (15 μονάδες)</a:t>
            </a:r>
          </a:p>
          <a:p>
            <a:pPr marL="0" indent="0">
              <a:buNone/>
            </a:pPr>
            <a:r>
              <a:rPr lang="el-GR" i="1" dirty="0"/>
              <a:t>Να γράψετε δίπλα από κάθε γράμμα τη λέξη Σωστό ή Λάθος, ανάλογα με το αν νομίζετε ότι η πρόταση  αποδίδει ορθά το νόημα του Κειμένου 2. Στη συνέχεια να τεκμηριώσετε την απάντησή σας παραθέτοντας τα αντίστοιχα χωρία από το κείμενο. </a:t>
            </a:r>
          </a:p>
          <a:p>
            <a:pPr marL="0" indent="0">
              <a:buNone/>
            </a:pPr>
            <a:r>
              <a:rPr lang="el-GR" dirty="0"/>
              <a:t>α. Είναι αυστηρά προδιαγεγραμμένη η πορεία που ακολουθούμε στη ζωή μας. </a:t>
            </a:r>
          </a:p>
          <a:p>
            <a:pPr marL="0" indent="0">
              <a:buNone/>
            </a:pPr>
            <a:r>
              <a:rPr lang="el-GR" dirty="0"/>
              <a:t>β. Ο συγγραφέας θέλει να δείξει στο παιδί του τρόπους να πορεύεται στη ζωή του και όχι να τον χειραγωγήσει. </a:t>
            </a:r>
          </a:p>
          <a:p>
            <a:pPr marL="0" indent="0">
              <a:buNone/>
            </a:pPr>
            <a:r>
              <a:rPr lang="el-GR" dirty="0"/>
              <a:t>γ. Ο συγγραφέας δε νιώθει ικανός να συμβουλέψει το παιδί του, γιατί ο ίδιος δεν έχει σχέση με την ηθική. </a:t>
            </a:r>
          </a:p>
          <a:p>
            <a:pPr marL="0" indent="0">
              <a:buNone/>
            </a:pPr>
            <a:r>
              <a:rPr lang="el-GR" dirty="0"/>
              <a:t>δ. Ο συγγραφέας συμβουλεύει τον γιο του να μην αφήνει στους άλλους την ευθύνη των αποφάσεων που τον αφορούν. </a:t>
            </a:r>
          </a:p>
          <a:p>
            <a:pPr marL="0" indent="0">
              <a:buNone/>
            </a:pPr>
            <a:r>
              <a:rPr lang="el-GR" dirty="0"/>
              <a:t>ε. Ο συγγραφέας τον παροτρύνει να είναι επικοινωνιακός και ανοιχτόμυαλος. </a:t>
            </a:r>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 y="6164085"/>
            <a:ext cx="4680520" cy="578501"/>
          </a:xfrm>
          <a:prstGeom prst="rect">
            <a:avLst/>
          </a:prstGeom>
          <a:noFill/>
          <a:ln>
            <a:noFill/>
          </a:ln>
        </p:spPr>
      </p:pic>
    </p:spTree>
    <p:extLst>
      <p:ext uri="{BB962C8B-B14F-4D97-AF65-F5344CB8AC3E}">
        <p14:creationId xmlns:p14="http://schemas.microsoft.com/office/powerpoint/2010/main" val="26869249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dirty="0">
                <a:solidFill>
                  <a:prstClr val="black"/>
                </a:solidFill>
              </a:rPr>
              <a:t>Για το Β΄ θέμα </a:t>
            </a:r>
            <a:endParaRPr lang="el-GR" dirty="0"/>
          </a:p>
        </p:txBody>
      </p:sp>
      <p:sp>
        <p:nvSpPr>
          <p:cNvPr id="3" name="Θέση περιεχομένου 2"/>
          <p:cNvSpPr>
            <a:spLocks noGrp="1"/>
          </p:cNvSpPr>
          <p:nvPr>
            <p:ph idx="1"/>
          </p:nvPr>
        </p:nvSpPr>
        <p:spPr>
          <a:xfrm>
            <a:off x="1028700" y="1988840"/>
            <a:ext cx="7200900" cy="3878560"/>
          </a:xfrm>
        </p:spPr>
        <p:txBody>
          <a:bodyPr>
            <a:normAutofit fontScale="47500" lnSpcReduction="20000"/>
          </a:bodyPr>
          <a:lstStyle/>
          <a:p>
            <a:pPr marL="0" indent="0">
              <a:buNone/>
            </a:pPr>
            <a:r>
              <a:rPr lang="el-GR" sz="2500" dirty="0"/>
              <a:t>2ο ερώτημα (10 μονάδες)</a:t>
            </a:r>
          </a:p>
          <a:p>
            <a:r>
              <a:rPr lang="el-GR" sz="2300" i="1" dirty="0" smtClean="0"/>
              <a:t>-</a:t>
            </a:r>
            <a:r>
              <a:rPr lang="el-GR" sz="3800" i="1" dirty="0" smtClean="0"/>
              <a:t>Η συμβουλή που διατυπώνει ο συγγραφέας στην 3η παράγραφο του κειμένου 2 μπορεί να αποτελέσει λύση για κάποιο ή κάποια από τα συμπτώματα της «ηλιθιότητας» που περιγράφει στο κείμενο 1.; (50 - 60 λέξεις) ή</a:t>
            </a:r>
          </a:p>
          <a:p>
            <a:pPr lvl="0"/>
            <a:r>
              <a:rPr lang="el-GR" sz="3800" i="1" dirty="0" smtClean="0"/>
              <a:t>Στο κείμενο 2 ο συγγραφέας αφενός θέλει να επικοινωνήσει με τον γιο του και αφετέρου θέλει να τον συμβουλεύσει. Να καταγράψεις δύο γλωσσικές επιλογές του συγγραφέα, με τις οποίες πετυχαίνει κάθε ένα από τους δύο παραπάνω στόχους. (10 μονάδες)</a:t>
            </a:r>
          </a:p>
          <a:p>
            <a:pPr lvl="0"/>
            <a:r>
              <a:rPr lang="el-GR" sz="3800" dirty="0" smtClean="0">
                <a:solidFill>
                  <a:prstClr val="black"/>
                </a:solidFill>
              </a:rPr>
              <a:t> </a:t>
            </a:r>
            <a:r>
              <a:rPr lang="el-GR" sz="3800" i="1" dirty="0" smtClean="0">
                <a:solidFill>
                  <a:prstClr val="black"/>
                </a:solidFill>
              </a:rPr>
              <a:t>Ποιος, κατά τη γνώμη σας, είναι ο σκοπός του συγγραφέα στο κείμενο 2 (5 μονάδες); Να καταγράψετε δύο γλωσσικές επιλογές με τις οποίες εξυπηρετείται ο σκοπός αυτός (10 μονάδες)</a:t>
            </a:r>
          </a:p>
          <a:p>
            <a:pPr lvl="0"/>
            <a:r>
              <a:rPr lang="el-GR" sz="3800" i="1" dirty="0" smtClean="0">
                <a:solidFill>
                  <a:prstClr val="black"/>
                </a:solidFill>
              </a:rPr>
              <a:t>Ποια είναι η σχέση των Κειμένων 1 και 2 ως προς το νοηματικό περιεχόμενό τους; (50-60 λέξεις)</a:t>
            </a:r>
          </a:p>
          <a:p>
            <a:pPr marL="0" lvl="0" indent="0">
              <a:buNone/>
            </a:pPr>
            <a:endParaRPr lang="el-GR" sz="3400" i="1" dirty="0">
              <a:solidFill>
                <a:prstClr val="black"/>
              </a:solidFill>
            </a:endParaRPr>
          </a:p>
          <a:p>
            <a:endParaRPr lang="el-GR" sz="3400" i="1" dirty="0" smtClean="0"/>
          </a:p>
          <a:p>
            <a:pPr marL="0" indent="0">
              <a:buNone/>
            </a:pPr>
            <a:endParaRPr lang="el-GR" sz="3100" i="1" dirty="0"/>
          </a:p>
          <a:p>
            <a:endParaRPr lang="el-GR" dirty="0"/>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4303592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dirty="0">
                <a:solidFill>
                  <a:prstClr val="black"/>
                </a:solidFill>
              </a:rPr>
              <a:t>Για το Β΄ θέμα </a:t>
            </a:r>
            <a:endParaRPr lang="el-GR" dirty="0"/>
          </a:p>
        </p:txBody>
      </p:sp>
      <p:sp>
        <p:nvSpPr>
          <p:cNvPr id="3" name="Θέση περιεχομένου 2"/>
          <p:cNvSpPr>
            <a:spLocks noGrp="1"/>
          </p:cNvSpPr>
          <p:nvPr>
            <p:ph idx="1"/>
          </p:nvPr>
        </p:nvSpPr>
        <p:spPr>
          <a:xfrm>
            <a:off x="611560" y="1268760"/>
            <a:ext cx="8280920" cy="5040560"/>
          </a:xfrm>
        </p:spPr>
        <p:txBody>
          <a:bodyPr>
            <a:normAutofit fontScale="92500" lnSpcReduction="10000"/>
          </a:bodyPr>
          <a:lstStyle/>
          <a:p>
            <a:pPr marL="0" indent="0">
              <a:buNone/>
            </a:pPr>
            <a:r>
              <a:rPr lang="el-GR" dirty="0"/>
              <a:t>3ο ερώτημα (15 μονάδες)</a:t>
            </a:r>
          </a:p>
          <a:p>
            <a:pPr marL="0" indent="0">
              <a:buNone/>
            </a:pPr>
            <a:r>
              <a:rPr lang="el-GR" dirty="0"/>
              <a:t>3α . «Ούτε φυσικά είχα την τόλμη … είμαι απλώς μπαμπάς»: </a:t>
            </a:r>
          </a:p>
          <a:p>
            <a:pPr marL="0" indent="0">
              <a:buNone/>
            </a:pPr>
            <a:r>
              <a:rPr lang="el-GR" i="1" dirty="0"/>
              <a:t>Με βάση το παραπάνω απόσπασμα από το Κείμενο 2 α) να επιλέξετε μία από τις παρακάτω προτάσεις που κατά την άποψή σας αποδίδει το νόημά του και β) να  τεκμηριώσετε την απάντησή σας με αναφορές στο νοηματικό περιεχόμενο και σε γλωσσικά στοιχεία του αποσπάσματος  (5 μονάδες</a:t>
            </a:r>
            <a:r>
              <a:rPr lang="el-GR" dirty="0"/>
              <a:t>). </a:t>
            </a:r>
          </a:p>
          <a:p>
            <a:pPr marL="0" indent="0">
              <a:buNone/>
            </a:pPr>
            <a:r>
              <a:rPr lang="el-GR" dirty="0"/>
              <a:t>i.	Ο συγγραφέας ειρωνεύεται τη διαφορετική στάση  που κρατούν άλλοι ενήλικοι ως προς τον συμβουλευτικό τους ρόλο απέναντι στους νέους. </a:t>
            </a:r>
          </a:p>
          <a:p>
            <a:pPr marL="0" indent="0">
              <a:buNone/>
            </a:pPr>
            <a:r>
              <a:rPr lang="el-GR" dirty="0"/>
              <a:t>ii.	 Ο συγγραφέας εκφράζει τη συμπάθειά του σε όσους κρατούν διαφορετική στάση από αυτόν ως προς τον συμβουλευτικό τους ρόλο απέναντι στους νέους.  </a:t>
            </a:r>
          </a:p>
          <a:p>
            <a:pPr marL="0" indent="0">
              <a:buNone/>
            </a:pPr>
            <a:r>
              <a:rPr lang="el-GR" dirty="0"/>
              <a:t>iii.	 Ο συγγραφέας απλώς κάνει χιούμορ.   </a:t>
            </a:r>
          </a:p>
          <a:p>
            <a:pPr marL="0" indent="0">
              <a:buNone/>
            </a:pPr>
            <a:r>
              <a:rPr lang="el-GR" dirty="0"/>
              <a:t>3β</a:t>
            </a:r>
            <a:r>
              <a:rPr lang="el-GR" i="1" dirty="0"/>
              <a:t>. Στο 2ο απόσπασμα ο συγγραφέας θέλει να επικοινωνήσει με τον γιο του και να τον συμβουλεύσει. Με ποιες γλωσσικές επιλογές προσπαθεί να το επιτύχει; (10 μονάδες).</a:t>
            </a:r>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 y="6164135"/>
            <a:ext cx="4680520" cy="578501"/>
          </a:xfrm>
          <a:prstGeom prst="rect">
            <a:avLst/>
          </a:prstGeom>
          <a:noFill/>
          <a:ln>
            <a:noFill/>
          </a:ln>
        </p:spPr>
      </p:pic>
    </p:spTree>
    <p:extLst>
      <p:ext uri="{BB962C8B-B14F-4D97-AF65-F5344CB8AC3E}">
        <p14:creationId xmlns:p14="http://schemas.microsoft.com/office/powerpoint/2010/main" val="480850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dirty="0">
                <a:solidFill>
                  <a:prstClr val="black"/>
                </a:solidFill>
              </a:rPr>
              <a:t>Για το Β΄ θέμα </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3ο </a:t>
            </a:r>
            <a:r>
              <a:rPr lang="el-GR" dirty="0"/>
              <a:t>ερώτημα (</a:t>
            </a:r>
            <a:r>
              <a:rPr lang="el-GR" dirty="0" smtClean="0"/>
              <a:t>15 </a:t>
            </a:r>
            <a:r>
              <a:rPr lang="el-GR" dirty="0"/>
              <a:t>μονάδες)</a:t>
            </a:r>
          </a:p>
          <a:p>
            <a:pPr marL="0" indent="0">
              <a:buNone/>
            </a:pPr>
            <a:r>
              <a:rPr lang="el-GR" i="1" dirty="0" smtClean="0"/>
              <a:t>3</a:t>
            </a:r>
            <a:r>
              <a:rPr lang="el-GR" i="1" baseline="30000" dirty="0" smtClean="0"/>
              <a:t>α</a:t>
            </a:r>
            <a:r>
              <a:rPr lang="el-GR" i="1" dirty="0" smtClean="0"/>
              <a:t> Να </a:t>
            </a:r>
            <a:r>
              <a:rPr lang="el-GR" i="1" dirty="0"/>
              <a:t>επιλέξετε ποιος από τους επόμενους είναι ο κυρίαρχος τρόπος με τον οποίον οργανώνεται η σκέψη του συγγραφέα στο κείμενο 1 </a:t>
            </a:r>
          </a:p>
          <a:p>
            <a:pPr marL="0" indent="0">
              <a:buNone/>
            </a:pPr>
            <a:r>
              <a:rPr lang="el-GR" dirty="0"/>
              <a:t>α. Αιτιολογική ανάλυση με καταγραφή επιχειρημάτων</a:t>
            </a:r>
          </a:p>
          <a:p>
            <a:pPr marL="0" indent="0">
              <a:buNone/>
            </a:pPr>
            <a:r>
              <a:rPr lang="el-GR" dirty="0"/>
              <a:t>β. Ορισμό και διαίρεση </a:t>
            </a:r>
          </a:p>
          <a:p>
            <a:pPr marL="0" indent="0">
              <a:buNone/>
            </a:pPr>
            <a:r>
              <a:rPr lang="el-GR" dirty="0"/>
              <a:t>γ. Περιγραφή και οδηγίες	</a:t>
            </a:r>
          </a:p>
          <a:p>
            <a:pPr marL="0" indent="0">
              <a:buNone/>
            </a:pPr>
            <a:r>
              <a:rPr lang="el-GR" i="1" dirty="0"/>
              <a:t>Να αιτιολογήσετε πώς συμβάλλει ο τρόπος στην αποτελεσματικότητα ή όχι έκφρασης των απόψεων του (μονάδες 10).</a:t>
            </a:r>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3155717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dirty="0">
                <a:solidFill>
                  <a:prstClr val="black"/>
                </a:solidFill>
              </a:rPr>
              <a:t>Για το Β΄ θέμα </a:t>
            </a:r>
            <a:endParaRPr lang="el-GR" dirty="0"/>
          </a:p>
        </p:txBody>
      </p:sp>
      <p:sp>
        <p:nvSpPr>
          <p:cNvPr id="3" name="Θέση περιεχομένου 2"/>
          <p:cNvSpPr>
            <a:spLocks noGrp="1"/>
          </p:cNvSpPr>
          <p:nvPr>
            <p:ph idx="1"/>
          </p:nvPr>
        </p:nvSpPr>
        <p:spPr>
          <a:xfrm>
            <a:off x="1028700" y="1988840"/>
            <a:ext cx="7503740" cy="3878560"/>
          </a:xfrm>
        </p:spPr>
        <p:txBody>
          <a:bodyPr>
            <a:normAutofit fontScale="32500" lnSpcReduction="20000"/>
          </a:bodyPr>
          <a:lstStyle/>
          <a:p>
            <a:pPr marL="0" indent="0">
              <a:buNone/>
            </a:pPr>
            <a:r>
              <a:rPr lang="el-GR" sz="6400" dirty="0" smtClean="0"/>
              <a:t>3β </a:t>
            </a:r>
            <a:r>
              <a:rPr lang="el-GR" sz="6400" dirty="0"/>
              <a:t>. «Ούτε φυσικά είχα την τόλμη … είμαι απλώς μπαμπάς»: </a:t>
            </a:r>
          </a:p>
          <a:p>
            <a:pPr marL="0" indent="0">
              <a:buNone/>
            </a:pPr>
            <a:r>
              <a:rPr lang="el-GR" sz="6400" dirty="0"/>
              <a:t>Με βάση το παραπάνω απόσπασμα από το Κείμενο 2 α) να επιλέξεις μία από τις παρακάτω προτάσεις που κατά την άποψή σου αποδίδει το νόημά του και β) να  τεκμηριώσεις την απάντησή σου με αναφορές στο νοηματικό περιεχόμενο και σε γλωσσικές επιλογές του συγγραφέα.  </a:t>
            </a:r>
            <a:r>
              <a:rPr lang="el-GR" sz="6400" dirty="0" smtClean="0"/>
              <a:t>(5 </a:t>
            </a:r>
            <a:r>
              <a:rPr lang="el-GR" sz="6400" dirty="0"/>
              <a:t>μονάδες)</a:t>
            </a:r>
          </a:p>
          <a:p>
            <a:pPr marL="0" indent="0">
              <a:buNone/>
            </a:pPr>
            <a:r>
              <a:rPr lang="el-GR" sz="6400" dirty="0" smtClean="0"/>
              <a:t>i. Ο </a:t>
            </a:r>
            <a:r>
              <a:rPr lang="el-GR" sz="6400" dirty="0"/>
              <a:t>συγγραφέας ειρωνεύεται τη διαφορετική στάση που κρατούν άλλοι ενήλικοι ως προς τον συμβουλευτικό τους ρόλο απέναντι στους νέους. </a:t>
            </a:r>
          </a:p>
          <a:p>
            <a:pPr marL="0" indent="0">
              <a:buNone/>
            </a:pPr>
            <a:r>
              <a:rPr lang="el-GR" sz="6400" dirty="0" err="1"/>
              <a:t>ii</a:t>
            </a:r>
            <a:r>
              <a:rPr lang="el-GR" sz="6400" dirty="0" smtClean="0"/>
              <a:t>. </a:t>
            </a:r>
            <a:r>
              <a:rPr lang="el-GR" sz="6400" dirty="0"/>
              <a:t>Ο συγγραφέας εκφράζει τη συμπάθειά του σε όσους κρατούν διαφορετική στάση από αυτόν ως προς τον συμβουλευτικό τους ρόλο απέναντι στους νέους.  </a:t>
            </a:r>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 y="6164135"/>
            <a:ext cx="4680520" cy="578501"/>
          </a:xfrm>
          <a:prstGeom prst="rect">
            <a:avLst/>
          </a:prstGeom>
          <a:noFill/>
          <a:ln>
            <a:noFill/>
          </a:ln>
        </p:spPr>
      </p:pic>
    </p:spTree>
    <p:extLst>
      <p:ext uri="{BB962C8B-B14F-4D97-AF65-F5344CB8AC3E}">
        <p14:creationId xmlns:p14="http://schemas.microsoft.com/office/powerpoint/2010/main" val="2851478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Για το Γ΄ θέμα </a:t>
            </a:r>
            <a:endParaRPr lang="el-GR" sz="3600" dirty="0"/>
          </a:p>
        </p:txBody>
      </p:sp>
      <p:sp>
        <p:nvSpPr>
          <p:cNvPr id="3" name="Θέση περιεχομένου 2"/>
          <p:cNvSpPr>
            <a:spLocks noGrp="1"/>
          </p:cNvSpPr>
          <p:nvPr>
            <p:ph idx="1"/>
          </p:nvPr>
        </p:nvSpPr>
        <p:spPr/>
        <p:txBody>
          <a:bodyPr/>
          <a:lstStyle/>
          <a:p>
            <a:pPr marL="0" indent="0">
              <a:buNone/>
            </a:pPr>
            <a:r>
              <a:rPr lang="el-GR" b="1" dirty="0" smtClean="0"/>
              <a:t> ΘΕΜΑ </a:t>
            </a:r>
            <a:r>
              <a:rPr lang="el-GR" b="1" dirty="0"/>
              <a:t>Γ΄ (15 μονάδες)</a:t>
            </a:r>
            <a:endParaRPr lang="el-GR" dirty="0"/>
          </a:p>
          <a:p>
            <a:pPr marL="0" indent="0">
              <a:buNone/>
            </a:pPr>
            <a:r>
              <a:rPr lang="el-GR" dirty="0"/>
              <a:t>Ποιο είναι το θέμα του ποιήματος (Κείμενο 3); Ποια είναι η άποψή σου για τον τρόπο </a:t>
            </a:r>
            <a:r>
              <a:rPr lang="el-GR" dirty="0" smtClean="0"/>
              <a:t>με τον οποίο </a:t>
            </a:r>
            <a:r>
              <a:rPr lang="el-GR" dirty="0"/>
              <a:t>το αντιμετωπίζει το ποιητικό υποκείμενο; (100-150 λέξεις)</a:t>
            </a:r>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6164135"/>
            <a:ext cx="4680520" cy="578501"/>
          </a:xfrm>
          <a:prstGeom prst="rect">
            <a:avLst/>
          </a:prstGeom>
          <a:noFill/>
          <a:ln>
            <a:noFill/>
          </a:ln>
        </p:spPr>
      </p:pic>
    </p:spTree>
    <p:extLst>
      <p:ext uri="{BB962C8B-B14F-4D97-AF65-F5344CB8AC3E}">
        <p14:creationId xmlns:p14="http://schemas.microsoft.com/office/powerpoint/2010/main" val="15737434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Για το Δ΄ θέμα </a:t>
            </a:r>
            <a:endParaRPr lang="el-GR" sz="3600" dirty="0"/>
          </a:p>
        </p:txBody>
      </p:sp>
      <p:sp>
        <p:nvSpPr>
          <p:cNvPr id="3" name="Θέση περιεχομένου 2"/>
          <p:cNvSpPr>
            <a:spLocks noGrp="1"/>
          </p:cNvSpPr>
          <p:nvPr>
            <p:ph idx="1"/>
          </p:nvPr>
        </p:nvSpPr>
        <p:spPr/>
        <p:txBody>
          <a:bodyPr>
            <a:normAutofit/>
          </a:bodyPr>
          <a:lstStyle/>
          <a:p>
            <a:pPr marL="0" indent="0" algn="just">
              <a:buNone/>
            </a:pPr>
            <a:r>
              <a:rPr lang="el-GR" dirty="0" smtClean="0"/>
              <a:t>Σε </a:t>
            </a:r>
            <a:r>
              <a:rPr lang="el-GR" dirty="0"/>
              <a:t>άρθρο σου, το οποίο θα αναρτηθεί στην ιστοσελίδα του σχολείου σου, επιλέγεις να αναδείξεις ως το πιο σημαντικό για σένα και για τους/ τις συμμαθητές/</a:t>
            </a:r>
            <a:r>
              <a:rPr lang="el-GR" dirty="0" err="1"/>
              <a:t>τριές</a:t>
            </a:r>
            <a:r>
              <a:rPr lang="el-GR" dirty="0"/>
              <a:t> σου, στους οποίους απευθύνεσαι, ένα από τα συμπτώματα της «ηλιθιότητας» (κείμενο 1) και στη συνέχεια διατυπώνεις τη δική σου άποψη για τους τρόπους με τους οποίους αυτό μπορεί να </a:t>
            </a:r>
            <a:r>
              <a:rPr lang="el-GR" dirty="0" smtClean="0"/>
              <a:t>αντιμετωπιστεί.  </a:t>
            </a:r>
            <a:r>
              <a:rPr lang="el-GR" dirty="0"/>
              <a:t>(300 – 350 λέξεις</a:t>
            </a:r>
            <a:r>
              <a:rPr lang="el-GR" dirty="0" smtClean="0"/>
              <a:t>)</a:t>
            </a:r>
            <a:endParaRPr lang="el-GR" dirty="0"/>
          </a:p>
        </p:txBody>
      </p:sp>
      <p:sp>
        <p:nvSpPr>
          <p:cNvPr id="4" name="Θέση υποσέλιδου 3"/>
          <p:cNvSpPr>
            <a:spLocks noGrp="1"/>
          </p:cNvSpPr>
          <p:nvPr>
            <p:ph type="ftr" sz="quarter" idx="11"/>
          </p:nvPr>
        </p:nvSpPr>
        <p:spPr/>
        <p:txBody>
          <a:bodyPr/>
          <a:lstStyle/>
          <a:p>
            <a:r>
              <a:rPr lang="el-GR" dirty="0" smtClean="0"/>
              <a:t>Ινστιτούτο Εκπαιδευτικής Πολιτικής</a:t>
            </a:r>
            <a:endParaRPr lang="el-GR" dirty="0"/>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6164135"/>
            <a:ext cx="4680520" cy="578501"/>
          </a:xfrm>
          <a:prstGeom prst="rect">
            <a:avLst/>
          </a:prstGeom>
          <a:noFill/>
          <a:ln>
            <a:noFill/>
          </a:ln>
        </p:spPr>
      </p:pic>
    </p:spTree>
    <p:extLst>
      <p:ext uri="{BB962C8B-B14F-4D97-AF65-F5344CB8AC3E}">
        <p14:creationId xmlns:p14="http://schemas.microsoft.com/office/powerpoint/2010/main" val="4729707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Για το Δ΄ θέμα </a:t>
            </a:r>
          </a:p>
        </p:txBody>
      </p:sp>
      <p:sp>
        <p:nvSpPr>
          <p:cNvPr id="3" name="Θέση περιεχομένου 2"/>
          <p:cNvSpPr>
            <a:spLocks noGrp="1"/>
          </p:cNvSpPr>
          <p:nvPr>
            <p:ph idx="1"/>
          </p:nvPr>
        </p:nvSpPr>
        <p:spPr/>
        <p:txBody>
          <a:bodyPr>
            <a:normAutofit/>
          </a:bodyPr>
          <a:lstStyle/>
          <a:p>
            <a:pPr marL="0" indent="0" algn="just">
              <a:buNone/>
            </a:pPr>
            <a:r>
              <a:rPr lang="el-GR" dirty="0"/>
              <a:t>Μετά την ανάγνωση των δύο κειμένων  (ΚΕΙΜΕΝΟ 1 ΚΑΙ ΚΕΙΜΕΝΟ 2) αποδέχεσαι το παράγγελμα του συγγραφέα: «Συναγερμός! Στη σκοπιά! Η ηλιθιότητα παραμονεύει και δε συγχωρεί!». Στη συνέχεια, αποφασίζεις με το παράγγελμα ως τίτλο να γράψεις κείμενο με το οποίο προτρέπεις τους συμμαθητές σου να αντισταθούν σε τέτοιου είδους συμπεριφορές και τους δείχνεις πρακτικούς τρόπους για να το επιτύχουν. Το κείμενο σου θα αναρτηθεί στην ιστοσελίδα του σχολείου σου. (300-350 λέξεις</a:t>
            </a:r>
            <a:r>
              <a:rPr lang="el-GR" dirty="0" smtClean="0"/>
              <a:t>)</a:t>
            </a: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4022562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Για το Δ΄ θέμα</a:t>
            </a:r>
            <a:endParaRPr lang="el-GR" sz="3600" dirty="0"/>
          </a:p>
        </p:txBody>
      </p:sp>
      <p:sp>
        <p:nvSpPr>
          <p:cNvPr id="3" name="Θέση περιεχομένου 2"/>
          <p:cNvSpPr>
            <a:spLocks noGrp="1"/>
          </p:cNvSpPr>
          <p:nvPr>
            <p:ph idx="1"/>
          </p:nvPr>
        </p:nvSpPr>
        <p:spPr/>
        <p:txBody>
          <a:bodyPr/>
          <a:lstStyle/>
          <a:p>
            <a:pPr algn="just"/>
            <a:r>
              <a:rPr lang="el-GR" dirty="0" smtClean="0"/>
              <a:t>Αποφασίζεις να δημοσιεύσεις στην ιστοσελίδα του σχολείου σου ένα κείμενο προκειμένου να κινητοποιήσεις τους συμμαθητές σου και τις συμμαθήτριές σου να αντισταθούν σε κάθε συμπεριφορά «ηλιθιότητας» που αναγνωρίζουν γύρω τους. (300-350 λέξεις)  </a:t>
            </a: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4239653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Ποια μη λογοτεχνικά κείμενα επιλέγουμε; </a:t>
            </a:r>
            <a:endParaRPr lang="el-GR" sz="3600" dirty="0"/>
          </a:p>
        </p:txBody>
      </p:sp>
      <p:sp>
        <p:nvSpPr>
          <p:cNvPr id="3" name="Θέση περιεχομένου 2"/>
          <p:cNvSpPr>
            <a:spLocks noGrp="1"/>
          </p:cNvSpPr>
          <p:nvPr>
            <p:ph idx="1"/>
          </p:nvPr>
        </p:nvSpPr>
        <p:spPr/>
        <p:txBody>
          <a:bodyPr>
            <a:normAutofit lnSpcReduction="10000"/>
          </a:bodyPr>
          <a:lstStyle/>
          <a:p>
            <a:pPr marL="0" indent="0" algn="just">
              <a:buNone/>
            </a:pPr>
            <a:r>
              <a:rPr lang="el-GR" dirty="0" smtClean="0"/>
              <a:t>Τα μη λογοτεχνικά κείμενα ανήκουν σε ευρείες θεματικές κατηγορίες, όπως ορίζονται στο υπό δημοσίευση ΠΣ: </a:t>
            </a:r>
          </a:p>
          <a:p>
            <a:pPr algn="just">
              <a:buFont typeface="Wingdings" pitchFamily="2" charset="2"/>
              <a:buChar char="ü"/>
            </a:pPr>
            <a:r>
              <a:rPr lang="el-GR" dirty="0"/>
              <a:t>Άμεσο κοινωνικό περιβάλλον (οικογένεια, σχολείο, </a:t>
            </a:r>
            <a:r>
              <a:rPr lang="el-GR" dirty="0" err="1"/>
              <a:t>παρέες–κοινωνικές</a:t>
            </a:r>
            <a:r>
              <a:rPr lang="el-GR" dirty="0"/>
              <a:t> ομάδες)</a:t>
            </a:r>
          </a:p>
          <a:p>
            <a:pPr algn="just">
              <a:buFont typeface="Wingdings" pitchFamily="2" charset="2"/>
              <a:buChar char="ü"/>
            </a:pPr>
            <a:r>
              <a:rPr lang="el-GR" dirty="0" smtClean="0"/>
              <a:t>Ευρύτερο </a:t>
            </a:r>
            <a:r>
              <a:rPr lang="el-GR" dirty="0"/>
              <a:t>κοινωνικό περιβάλλον σε τοπικό, περιφερειακό και παγκόσμιο </a:t>
            </a:r>
            <a:r>
              <a:rPr lang="el-GR" dirty="0" smtClean="0"/>
              <a:t>επίπεδο (κοινωνικοί </a:t>
            </a:r>
            <a:r>
              <a:rPr lang="el-GR" dirty="0"/>
              <a:t>θεσμοί, αγορά εργασίας, θεσμοί εξουσίας, αξίες)</a:t>
            </a:r>
          </a:p>
          <a:p>
            <a:pPr algn="just">
              <a:buFont typeface="Wingdings" pitchFamily="2" charset="2"/>
              <a:buChar char="ü"/>
            </a:pPr>
            <a:r>
              <a:rPr lang="el-GR" dirty="0"/>
              <a:t>- Φυσικό περιβάλλον</a:t>
            </a:r>
          </a:p>
          <a:p>
            <a:pPr algn="just">
              <a:buFont typeface="Wingdings" pitchFamily="2" charset="2"/>
              <a:buChar char="ü"/>
            </a:pPr>
            <a:r>
              <a:rPr lang="el-GR" dirty="0" smtClean="0"/>
              <a:t>- </a:t>
            </a:r>
            <a:r>
              <a:rPr lang="el-GR" dirty="0"/>
              <a:t>Ψηφιακό περιβάλλον</a:t>
            </a:r>
          </a:p>
          <a:p>
            <a:pPr algn="just">
              <a:buFont typeface="Wingdings" pitchFamily="2" charset="2"/>
              <a:buChar char="ü"/>
            </a:pPr>
            <a:r>
              <a:rPr lang="el-GR" dirty="0"/>
              <a:t>- Ταυτότητες (κοινωνικές, εθνικές, πολιτισμικές</a:t>
            </a:r>
            <a:r>
              <a:rPr lang="el-GR" dirty="0" smtClean="0"/>
              <a:t>)</a:t>
            </a: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3376378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dirty="0">
                <a:solidFill>
                  <a:prstClr val="black"/>
                </a:solidFill>
              </a:rPr>
              <a:t>Ποια μη λογοτεχνικά κείμενα επιλέγουμε; </a:t>
            </a:r>
            <a:endParaRPr lang="el-GR" dirty="0"/>
          </a:p>
        </p:txBody>
      </p:sp>
      <p:sp>
        <p:nvSpPr>
          <p:cNvPr id="3" name="Θέση περιεχομένου 2"/>
          <p:cNvSpPr>
            <a:spLocks noGrp="1"/>
          </p:cNvSpPr>
          <p:nvPr>
            <p:ph idx="1"/>
          </p:nvPr>
        </p:nvSpPr>
        <p:spPr/>
        <p:txBody>
          <a:bodyPr>
            <a:normAutofit/>
          </a:bodyPr>
          <a:lstStyle/>
          <a:p>
            <a:pPr algn="just"/>
            <a:r>
              <a:rPr lang="el-GR" dirty="0"/>
              <a:t>Στα κείμενα που δίνονται στις γραπτές εξετάσεις με βάση το νέο τρόπο αξιολόγησης στηρίζονται όλα τα θέματα – σε μεγαλύτερο βαθμό συγκριτικά με τον παλαιότερο τρόπο </a:t>
            </a:r>
            <a:r>
              <a:rPr lang="el-GR" dirty="0" smtClean="0"/>
              <a:t>εξέτασης (βλ. τέταρτο θέμα, παραγωγή λόγου).</a:t>
            </a:r>
          </a:p>
          <a:p>
            <a:pPr algn="just"/>
            <a:r>
              <a:rPr lang="el-GR" dirty="0" smtClean="0"/>
              <a:t>Συνεπώς τα κείμενα πρέπει να προσφέρονται ως σημεία αναφοράς για την παραγωγή λόγου και να βοηθούν τον μαθητή στην αξιοποίηση της κρίσης του με βάση τις εμπειρίες του και τις γνώσεις του. </a:t>
            </a: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6164135"/>
            <a:ext cx="4680520" cy="578501"/>
          </a:xfrm>
          <a:prstGeom prst="rect">
            <a:avLst/>
          </a:prstGeom>
          <a:noFill/>
          <a:ln>
            <a:noFill/>
          </a:ln>
        </p:spPr>
      </p:pic>
    </p:spTree>
    <p:extLst>
      <p:ext uri="{BB962C8B-B14F-4D97-AF65-F5344CB8AC3E}">
        <p14:creationId xmlns:p14="http://schemas.microsoft.com/office/powerpoint/2010/main" val="3655152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dirty="0">
                <a:solidFill>
                  <a:prstClr val="black"/>
                </a:solidFill>
              </a:rPr>
              <a:t>Ποια μη λογοτεχνικά κείμενα επιλέγουμε; </a:t>
            </a:r>
            <a:endParaRPr lang="el-GR" dirty="0"/>
          </a:p>
        </p:txBody>
      </p:sp>
      <p:sp>
        <p:nvSpPr>
          <p:cNvPr id="3" name="Θέση περιεχομένου 2"/>
          <p:cNvSpPr>
            <a:spLocks noGrp="1"/>
          </p:cNvSpPr>
          <p:nvPr>
            <p:ph idx="1"/>
          </p:nvPr>
        </p:nvSpPr>
        <p:spPr/>
        <p:txBody>
          <a:bodyPr/>
          <a:lstStyle/>
          <a:p>
            <a:pPr marL="0" indent="0">
              <a:buNone/>
            </a:pPr>
            <a:r>
              <a:rPr lang="el-GR" dirty="0" smtClean="0"/>
              <a:t>Τα κείμενα ανήκουν σε ποικίλες κατηγορίες: </a:t>
            </a:r>
          </a:p>
          <a:p>
            <a:pPr marL="0" indent="0">
              <a:buNone/>
            </a:pPr>
            <a:r>
              <a:rPr lang="el-GR" dirty="0" smtClean="0"/>
              <a:t>Δημοσιογραφικά κείμενα (άρθρα ενημερωτικά και ερμηνευτικά, συνεντεύξεις), επιστημονικά, στοχαστικά και αποδεικτικά δοκίμια κ.ά.</a:t>
            </a:r>
          </a:p>
          <a:p>
            <a:pPr marL="0" indent="0">
              <a:buNone/>
            </a:pPr>
            <a:r>
              <a:rPr lang="el-GR" dirty="0" err="1" smtClean="0"/>
              <a:t>Πολυτροπικά</a:t>
            </a:r>
            <a:r>
              <a:rPr lang="el-GR" dirty="0"/>
              <a:t> </a:t>
            </a:r>
            <a:r>
              <a:rPr lang="el-GR" dirty="0" smtClean="0"/>
              <a:t>(εδώ υπάρχουν τεχνικοί περιορισμοί).  </a:t>
            </a: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6164135"/>
            <a:ext cx="4680520" cy="578501"/>
          </a:xfrm>
          <a:prstGeom prst="rect">
            <a:avLst/>
          </a:prstGeom>
          <a:noFill/>
          <a:ln>
            <a:noFill/>
          </a:ln>
        </p:spPr>
      </p:pic>
    </p:spTree>
    <p:extLst>
      <p:ext uri="{BB962C8B-B14F-4D97-AF65-F5344CB8AC3E}">
        <p14:creationId xmlns:p14="http://schemas.microsoft.com/office/powerpoint/2010/main" val="1283087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Γενικά για το Α΄ θέμα  </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dirty="0" smtClean="0"/>
              <a:t>Για </a:t>
            </a:r>
            <a:r>
              <a:rPr lang="el-GR" dirty="0"/>
              <a:t>τη «συνοπτική νοηματική απόδοση » (το πρώτο θέμα κατά τον «τρόπο εξέτασης…» )  επισημαίνονται τα εξής: </a:t>
            </a:r>
          </a:p>
          <a:p>
            <a:pPr marL="0" indent="0">
              <a:buNone/>
            </a:pPr>
            <a:r>
              <a:rPr lang="el-GR" dirty="0" smtClean="0"/>
              <a:t>«Ζητείται </a:t>
            </a:r>
            <a:r>
              <a:rPr lang="el-GR" dirty="0"/>
              <a:t>από τους </a:t>
            </a:r>
            <a:r>
              <a:rPr lang="el-GR" dirty="0" smtClean="0"/>
              <a:t>μαθητές/ </a:t>
            </a:r>
            <a:r>
              <a:rPr lang="el-GR" dirty="0" err="1" smtClean="0"/>
              <a:t>τριες</a:t>
            </a:r>
            <a:r>
              <a:rPr lang="el-GR" dirty="0" smtClean="0"/>
              <a:t> </a:t>
            </a:r>
            <a:r>
              <a:rPr lang="el-GR" dirty="0"/>
              <a:t>να αποδώσουν </a:t>
            </a:r>
            <a:r>
              <a:rPr lang="el-GR" dirty="0" smtClean="0"/>
              <a:t>περιληπτικά το νόημα μέρους  </a:t>
            </a:r>
            <a:r>
              <a:rPr lang="el-GR" dirty="0"/>
              <a:t>του κειμένου ή να παρουσιάσουν συνοπτικά συγκεκριμένες απόψεις του/της  </a:t>
            </a:r>
            <a:r>
              <a:rPr lang="el-GR" dirty="0" smtClean="0"/>
              <a:t>συγγραφέα ». (</a:t>
            </a:r>
            <a:r>
              <a:rPr lang="el-GR" i="1" dirty="0" smtClean="0"/>
              <a:t>Μπορεί να είναι διάχυτες στο σύνολο του κειμένου</a:t>
            </a:r>
            <a:r>
              <a:rPr lang="el-GR" dirty="0" smtClean="0"/>
              <a:t>). </a:t>
            </a: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00" y="6164135"/>
            <a:ext cx="4680520" cy="578501"/>
          </a:xfrm>
          <a:prstGeom prst="rect">
            <a:avLst/>
          </a:prstGeom>
          <a:noFill/>
          <a:ln>
            <a:noFill/>
          </a:ln>
        </p:spPr>
      </p:pic>
    </p:spTree>
    <p:extLst>
      <p:ext uri="{BB962C8B-B14F-4D97-AF65-F5344CB8AC3E}">
        <p14:creationId xmlns:p14="http://schemas.microsoft.com/office/powerpoint/2010/main" val="2740649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Γενικά για το Α΄ θέμα</a:t>
            </a:r>
            <a:endParaRPr lang="el-GR" dirty="0"/>
          </a:p>
        </p:txBody>
      </p:sp>
      <p:sp>
        <p:nvSpPr>
          <p:cNvPr id="3" name="Θέση περιεχομένου 2"/>
          <p:cNvSpPr>
            <a:spLocks noGrp="1"/>
          </p:cNvSpPr>
          <p:nvPr>
            <p:ph idx="1"/>
          </p:nvPr>
        </p:nvSpPr>
        <p:spPr/>
        <p:txBody>
          <a:bodyPr>
            <a:normAutofit/>
          </a:bodyPr>
          <a:lstStyle/>
          <a:p>
            <a:r>
              <a:rPr lang="el-GR" dirty="0" smtClean="0"/>
              <a:t>Καλούνται οι </a:t>
            </a:r>
            <a:r>
              <a:rPr lang="el-GR" dirty="0"/>
              <a:t>μαθητές και </a:t>
            </a:r>
            <a:r>
              <a:rPr lang="el-GR" dirty="0" smtClean="0"/>
              <a:t>οι </a:t>
            </a:r>
            <a:r>
              <a:rPr lang="el-GR" dirty="0"/>
              <a:t>μαθήτριες να εντοπίσουν τις σχετικές πληροφορίες στο κείμενο, να τις παραφράσουν και να τις παρουσιάσουν </a:t>
            </a:r>
            <a:r>
              <a:rPr lang="el-GR" dirty="0" smtClean="0"/>
              <a:t>συνοπτικά και συνεκτικά. </a:t>
            </a:r>
            <a:r>
              <a:rPr lang="el-GR" dirty="0"/>
              <a:t>Γι’ αυτό οι ερωτήσεις πρέπει να είναι πληροφοριακές (βλ. </a:t>
            </a:r>
            <a:r>
              <a:rPr lang="el-GR" dirty="0" smtClean="0"/>
              <a:t>«Διδακτικά </a:t>
            </a:r>
            <a:r>
              <a:rPr lang="el-GR" dirty="0"/>
              <a:t>εργαλεία για το μάθημα των Ελληνικών» σελ.11 και </a:t>
            </a:r>
            <a:r>
              <a:rPr lang="el-GR" dirty="0" smtClean="0"/>
              <a:t>24-25). </a:t>
            </a:r>
            <a:endParaRPr lang="el-GR" dirty="0"/>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2342" y="6164135"/>
            <a:ext cx="4680520" cy="578501"/>
          </a:xfrm>
          <a:prstGeom prst="rect">
            <a:avLst/>
          </a:prstGeom>
          <a:noFill/>
          <a:ln>
            <a:noFill/>
          </a:ln>
        </p:spPr>
      </p:pic>
    </p:spTree>
    <p:extLst>
      <p:ext uri="{BB962C8B-B14F-4D97-AF65-F5344CB8AC3E}">
        <p14:creationId xmlns:p14="http://schemas.microsoft.com/office/powerpoint/2010/main" val="3254920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76672"/>
            <a:ext cx="8229600" cy="720080"/>
          </a:xfrm>
        </p:spPr>
        <p:txBody>
          <a:bodyPr>
            <a:normAutofit fontScale="90000"/>
          </a:bodyPr>
          <a:lstStyle/>
          <a:p>
            <a:r>
              <a:rPr lang="el-GR" sz="4000" dirty="0" smtClean="0"/>
              <a:t/>
            </a:r>
            <a:br>
              <a:rPr lang="el-GR" sz="4000" dirty="0" smtClean="0"/>
            </a:br>
            <a:r>
              <a:rPr lang="el-GR" sz="4000" dirty="0" smtClean="0"/>
              <a:t>	Ενδεικτικές εκφωνήσεις για το 			</a:t>
            </a:r>
            <a:r>
              <a:rPr lang="el-GR" sz="4000" dirty="0" err="1" smtClean="0"/>
              <a:t>Α΄θέμα</a:t>
            </a:r>
            <a:r>
              <a:rPr lang="el-GR" dirty="0" smtClean="0"/>
              <a:t>  </a:t>
            </a:r>
            <a:r>
              <a:rPr lang="el-GR" dirty="0"/>
              <a:t/>
            </a:r>
            <a:br>
              <a:rPr lang="el-GR" dirty="0"/>
            </a:br>
            <a:endParaRPr lang="el-GR" dirty="0"/>
          </a:p>
        </p:txBody>
      </p:sp>
      <p:sp>
        <p:nvSpPr>
          <p:cNvPr id="3" name="Θέση περιεχομένου 2"/>
          <p:cNvSpPr>
            <a:spLocks noGrp="1"/>
          </p:cNvSpPr>
          <p:nvPr>
            <p:ph idx="1"/>
          </p:nvPr>
        </p:nvSpPr>
        <p:spPr/>
        <p:txBody>
          <a:bodyPr>
            <a:normAutofit/>
          </a:bodyPr>
          <a:lstStyle/>
          <a:p>
            <a:pPr marL="0" indent="0">
              <a:buNone/>
            </a:pPr>
            <a:r>
              <a:rPr lang="el-GR" dirty="0" smtClean="0"/>
              <a:t>α</a:t>
            </a:r>
            <a:r>
              <a:rPr lang="el-GR" dirty="0"/>
              <a:t>. «Να παρουσιάσετε συνοπτικά, σε 60 λέξεις, το περιεχόμενο των τριών πρώτων παραγράφων του κειμένου».</a:t>
            </a:r>
          </a:p>
          <a:p>
            <a:pPr marL="0" indent="0">
              <a:buNone/>
            </a:pPr>
            <a:r>
              <a:rPr lang="el-GR" dirty="0" smtClean="0"/>
              <a:t>β</a:t>
            </a:r>
            <a:r>
              <a:rPr lang="el-GR" dirty="0"/>
              <a:t>. «Να παρουσιάσετε περιληπτικά τις απόψεις του συγγραφέα σχετικά με την ευθύνη της Πολιτείας για την έξαρση του φαινομένου». (80 -90 λέξεις) </a:t>
            </a:r>
          </a:p>
          <a:p>
            <a:pPr marL="0" indent="0">
              <a:buNone/>
            </a:pPr>
            <a:r>
              <a:rPr lang="el-GR" dirty="0" smtClean="0"/>
              <a:t>γ</a:t>
            </a:r>
            <a:r>
              <a:rPr lang="el-GR" dirty="0"/>
              <a:t>. «Ποιοι είναι οι λόγοι/ ποιοι παράγοντες συμβάλλουν/ποια είναι τα αποτελέσματα/ποιες είναι οι μορφές του φαινομένου σύμφωνα με τον συγγραφέα/το κείμενο; Να απαντήσετε συνοπτικά (σε 60 λέξεις περίπου) βασιζόμενοι π.χ. στις τρεις τελευταίες παραγράφους».</a:t>
            </a:r>
          </a:p>
          <a:p>
            <a:endParaRPr lang="el-GR" dirty="0"/>
          </a:p>
        </p:txBody>
      </p:sp>
      <p:sp>
        <p:nvSpPr>
          <p:cNvPr id="4" name="Θέση υποσέλιδου 3"/>
          <p:cNvSpPr>
            <a:spLocks noGrp="1"/>
          </p:cNvSpPr>
          <p:nvPr>
            <p:ph type="ftr" sz="quarter" idx="11"/>
          </p:nvPr>
        </p:nvSpPr>
        <p:spPr/>
        <p:txBody>
          <a:bodyPr/>
          <a:lstStyle/>
          <a:p>
            <a:r>
              <a:rPr lang="el-GR" smtClean="0"/>
              <a:t>Ινστιτούτο Εκπαιδευτικής Πολιτικής</a:t>
            </a:r>
            <a:endParaRPr lang="el-G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6164135"/>
            <a:ext cx="4680520" cy="578501"/>
          </a:xfrm>
          <a:prstGeom prst="rect">
            <a:avLst/>
          </a:prstGeom>
          <a:noFill/>
          <a:ln>
            <a:noFill/>
          </a:ln>
        </p:spPr>
      </p:pic>
    </p:spTree>
    <p:extLst>
      <p:ext uri="{BB962C8B-B14F-4D97-AF65-F5344CB8AC3E}">
        <p14:creationId xmlns:p14="http://schemas.microsoft.com/office/powerpoint/2010/main" val="2524665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77A1AB"/>
      </a:hlink>
      <a:folHlink>
        <a:srgbClr val="9A5D78"/>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Περικοπή</Template>
  <TotalTime>405</TotalTime>
  <Words>3186</Words>
  <Application>Microsoft Office PowerPoint</Application>
  <PresentationFormat>Προβολή στην οθόνη (4:3)</PresentationFormat>
  <Paragraphs>198</Paragraphs>
  <Slides>38</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38</vt:i4>
      </vt:variant>
    </vt:vector>
  </HeadingPairs>
  <TitlesOfParts>
    <vt:vector size="46" baseType="lpstr">
      <vt:lpstr>Arial Unicode MS</vt:lpstr>
      <vt:lpstr>Arial</vt:lpstr>
      <vt:lpstr>Calibri</vt:lpstr>
      <vt:lpstr>Franklin Gothic Book</vt:lpstr>
      <vt:lpstr>Helvetica Neue</vt:lpstr>
      <vt:lpstr>Tahoma</vt:lpstr>
      <vt:lpstr>Wingdings</vt:lpstr>
      <vt:lpstr>Crop</vt:lpstr>
      <vt:lpstr>Η αξιολογηση της επιδοσης των μαθητων και μαθητριων στο μαθημα της «Νεοελληνικης Γλωσσας και Λογοτεχνιας» Γ΄ Λυκειου</vt:lpstr>
      <vt:lpstr>Στη σημερινή παρουσίαση </vt:lpstr>
      <vt:lpstr>Πηγές της παρουσίασης</vt:lpstr>
      <vt:lpstr>Ποια μη λογοτεχνικά κείμενα επιλέγουμε; </vt:lpstr>
      <vt:lpstr>Ποια μη λογοτεχνικά κείμενα επιλέγουμε; </vt:lpstr>
      <vt:lpstr>Ποια μη λογοτεχνικά κείμενα επιλέγουμε; </vt:lpstr>
      <vt:lpstr>Γενικά για το Α΄ θέμα  </vt:lpstr>
      <vt:lpstr>Γενικά για το Α΄ θέμα</vt:lpstr>
      <vt:lpstr>  Ενδεικτικές εκφωνήσεις για το    Α΄θέμα   </vt:lpstr>
      <vt:lpstr>Γενικά για το Β΄ θέμα</vt:lpstr>
      <vt:lpstr>ΚΕΙΜΕΝΟ</vt:lpstr>
      <vt:lpstr>Διακειμενικές συνδέσεις  /  Σύνδεση με τον μαθητή – αναγνώστη</vt:lpstr>
      <vt:lpstr>Παρουσίαση του PowerPoint</vt:lpstr>
      <vt:lpstr>Τύποι ερωτήσεων για την κατανόηση των κειμένων</vt:lpstr>
      <vt:lpstr>Γενικά για το Β΄θέμα </vt:lpstr>
      <vt:lpstr>Γενικά για το Β΄ θέμα </vt:lpstr>
      <vt:lpstr>Γενικά για το Γ΄ θέμα (ερμηνευτικό σχόλιο) </vt:lpstr>
      <vt:lpstr>Η ενδεικτική πορεία για τη συγγραφή του ερμηνευτικού σχολίου…</vt:lpstr>
      <vt:lpstr>Αξιολόγηση του ερμηνευτικού σχολίου Ι</vt:lpstr>
      <vt:lpstr>Αξιολόγηση του ερμηνευτικού σχολίου ΙΙ</vt:lpstr>
      <vt:lpstr> Ενδεικτικές εκφωνήσεις του θέματος του ερμηνευτικού σχολίου </vt:lpstr>
      <vt:lpstr>Διευκρίνιση για τη διατύπωση του Γ΄ θέματος </vt:lpstr>
      <vt:lpstr>Διευκρινίσεις για το περικείμενο του λογοτεχνικού κειμένου </vt:lpstr>
      <vt:lpstr>Για το Δ΄ θέμα </vt:lpstr>
      <vt:lpstr>Ενδεικτικές εκφωνήσεις θεμάτων παραγωγής λόγου</vt:lpstr>
      <vt:lpstr>Ενδεικτικές εκφωνήσεις θεμάτων παραγωγής λόγου</vt:lpstr>
      <vt:lpstr>Το γραπτό διαγώνισμα </vt:lpstr>
      <vt:lpstr>Για το θέμα Α </vt:lpstr>
      <vt:lpstr>Σχόλια για το Α΄ Θέμα </vt:lpstr>
      <vt:lpstr>Για το Β΄ θέμα </vt:lpstr>
      <vt:lpstr>Για το Β΄ θέμα </vt:lpstr>
      <vt:lpstr>Για το Β΄ θέμα </vt:lpstr>
      <vt:lpstr>Για το Β΄ θέμα </vt:lpstr>
      <vt:lpstr>Για το Β΄ θέμα </vt:lpstr>
      <vt:lpstr>Για το Γ΄ θέμα </vt:lpstr>
      <vt:lpstr>Για το Δ΄ θέμα </vt:lpstr>
      <vt:lpstr>Για το Δ΄ θέμα </vt:lpstr>
      <vt:lpstr>Για το Δ΄ θέμα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lefteris vekris</dc:creator>
  <cp:lastModifiedBy>Αφεντουλίδου Άννα</cp:lastModifiedBy>
  <cp:revision>43</cp:revision>
  <dcterms:created xsi:type="dcterms:W3CDTF">2019-11-24T17:49:41Z</dcterms:created>
  <dcterms:modified xsi:type="dcterms:W3CDTF">2020-01-09T12:57:02Z</dcterms:modified>
</cp:coreProperties>
</file>